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60" r:id="rId2"/>
    <p:sldId id="267" r:id="rId3"/>
    <p:sldId id="261" r:id="rId4"/>
    <p:sldId id="262" r:id="rId5"/>
    <p:sldId id="263" r:id="rId6"/>
    <p:sldId id="300" r:id="rId7"/>
    <p:sldId id="264" r:id="rId8"/>
    <p:sldId id="301" r:id="rId9"/>
    <p:sldId id="265" r:id="rId10"/>
    <p:sldId id="302" r:id="rId11"/>
    <p:sldId id="308" r:id="rId12"/>
    <p:sldId id="268" r:id="rId13"/>
    <p:sldId id="266" r:id="rId14"/>
    <p:sldId id="269" r:id="rId15"/>
    <p:sldId id="270" r:id="rId16"/>
    <p:sldId id="271" r:id="rId17"/>
    <p:sldId id="272" r:id="rId18"/>
    <p:sldId id="259" r:id="rId19"/>
    <p:sldId id="297" r:id="rId20"/>
    <p:sldId id="274" r:id="rId21"/>
    <p:sldId id="275" r:id="rId22"/>
    <p:sldId id="303" r:id="rId23"/>
    <p:sldId id="276" r:id="rId24"/>
    <p:sldId id="304" r:id="rId25"/>
    <p:sldId id="277" r:id="rId26"/>
    <p:sldId id="29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256" r:id="rId36"/>
    <p:sldId id="257" r:id="rId37"/>
    <p:sldId id="258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306" r:id="rId47"/>
    <p:sldId id="291" r:id="rId48"/>
    <p:sldId id="292" r:id="rId49"/>
    <p:sldId id="317" r:id="rId50"/>
    <p:sldId id="318" r:id="rId51"/>
    <p:sldId id="319" r:id="rId52"/>
    <p:sldId id="320" r:id="rId53"/>
    <p:sldId id="321" r:id="rId54"/>
    <p:sldId id="322" r:id="rId55"/>
    <p:sldId id="296" r:id="rId56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E8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5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F8B72-9FF7-4F75-B256-1382CB674884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969B1-682D-4604-BA4E-5208035D7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493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1C3A0-0F75-4F55-A60D-042FFC1377F6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25609-799E-40AF-84E2-BD5174355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807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017D-1FE9-4C08-8404-5B2EFBE97AB0}" type="datetime1">
              <a:rPr lang="ru-RU" smtClean="0"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B1F4-0BEB-404E-8F0D-2A7AF42A8639}" type="datetime1">
              <a:rPr lang="ru-RU" smtClean="0"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2E72-4C19-49CE-BFC2-E6577C6CEB69}" type="datetime1">
              <a:rPr lang="ru-RU" smtClean="0"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9995-A2BC-4047-993F-8281A5464117}" type="datetime1">
              <a:rPr lang="ru-RU" smtClean="0"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29BFA-4691-43E5-9B9B-29C87DF563A2}" type="datetime1">
              <a:rPr lang="ru-RU" smtClean="0"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1711-E4AF-4A49-985F-6C456116336C}" type="datetime1">
              <a:rPr lang="ru-RU" smtClean="0"/>
              <a:t>18.08.2021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BED6-94C8-4ACC-8EDA-49E81194052D}" type="datetime1">
              <a:rPr lang="ru-RU" smtClean="0"/>
              <a:t>18.08.2021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388A-C7D7-4F2F-BCCE-598C4446825B}" type="datetime1">
              <a:rPr lang="ru-RU" smtClean="0"/>
              <a:t>18.08.2021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B5E1-75E5-4583-9C25-BAB589C2DB6E}" type="datetime1">
              <a:rPr lang="ru-RU" smtClean="0"/>
              <a:t>18.08.2021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5EEE4-68EF-43E6-AEA5-22DF0AC1E2AF}" type="datetime1">
              <a:rPr lang="ru-RU" smtClean="0"/>
              <a:t>18.08.2021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095F-6F00-4D76-83AB-1FD783BB6D9B}" type="datetime1">
              <a:rPr lang="ru-RU" smtClean="0"/>
              <a:t>18.08.2021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2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6E0FF-BF9D-4704-BD76-EB21FD28EAC1}" type="datetime1">
              <a:rPr lang="ru-RU" smtClean="0"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784976" cy="280831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>
                    <a:lumMod val="75000"/>
                  </a:schemeClr>
                </a:solidFill>
              </a:rPr>
              <a:t>Лекция 4. Принципы культивирования клеток и тканей </a:t>
            </a:r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растений Получение </a:t>
            </a:r>
            <a:r>
              <a:rPr lang="ru-RU" b="1" dirty="0" err="1" smtClean="0">
                <a:solidFill>
                  <a:schemeClr val="bg1">
                    <a:lumMod val="75000"/>
                  </a:schemeClr>
                </a:solidFill>
              </a:rPr>
              <a:t>каллусной</a:t>
            </a:r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 культуры и ее культивирование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356992"/>
            <a:ext cx="8496944" cy="309634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Вопросы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b="1" dirty="0" err="1" smtClean="0">
                <a:solidFill>
                  <a:schemeClr val="bg1">
                    <a:lumMod val="75000"/>
                  </a:schemeClr>
                </a:solidFill>
              </a:rPr>
              <a:t>Эксплант</a:t>
            </a:r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, его виды; стерилизация </a:t>
            </a:r>
            <a:r>
              <a:rPr lang="ru-RU" b="1" dirty="0" err="1" smtClean="0">
                <a:solidFill>
                  <a:schemeClr val="bg1">
                    <a:lumMod val="75000"/>
                  </a:schemeClr>
                </a:solidFill>
              </a:rPr>
              <a:t>эксплантов</a:t>
            </a:r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 и посадка на питательные среды.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b="1" dirty="0" err="1" smtClean="0">
                <a:solidFill>
                  <a:schemeClr val="bg1">
                    <a:lumMod val="75000"/>
                  </a:schemeClr>
                </a:solidFill>
              </a:rPr>
              <a:t>Каллусная</a:t>
            </a:r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 культура, ее виды. Морфогенез.</a:t>
            </a:r>
            <a:endParaRPr lang="ru-RU" b="1" dirty="0">
              <a:solidFill>
                <a:schemeClr val="bg1">
                  <a:lumMod val="75000"/>
                </a:schemeClr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Цитогенетические </a:t>
            </a:r>
            <a:r>
              <a:rPr lang="ru-RU" b="1" dirty="0">
                <a:solidFill>
                  <a:schemeClr val="bg1">
                    <a:lumMod val="75000"/>
                  </a:schemeClr>
                </a:solidFill>
              </a:rPr>
              <a:t>особенности культивируемых </a:t>
            </a:r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клеток.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</a:rPr>
              <a:t>Рост клеток в </a:t>
            </a:r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культуре.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Типы </a:t>
            </a:r>
            <a:r>
              <a:rPr lang="ru-RU" b="1" dirty="0">
                <a:solidFill>
                  <a:schemeClr val="bg1">
                    <a:lumMod val="75000"/>
                  </a:schemeClr>
                </a:solidFill>
              </a:rPr>
              <a:t>дифференцировки в культуре </a:t>
            </a:r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клеток.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Физические </a:t>
            </a:r>
            <a:r>
              <a:rPr lang="ru-RU" b="1" dirty="0">
                <a:solidFill>
                  <a:schemeClr val="bg1">
                    <a:lumMod val="75000"/>
                  </a:schemeClr>
                </a:solidFill>
              </a:rPr>
              <a:t>факторы </a:t>
            </a:r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культивирования.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89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88640"/>
            <a:ext cx="6707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	</a:t>
            </a:r>
            <a:r>
              <a:rPr lang="ru-RU" sz="3600" dirty="0" smtClean="0">
                <a:solidFill>
                  <a:srgbClr val="C00000"/>
                </a:solidFill>
              </a:rPr>
              <a:t>При </a:t>
            </a:r>
            <a:r>
              <a:rPr lang="ru-RU" sz="3600" dirty="0">
                <a:solidFill>
                  <a:srgbClr val="C00000"/>
                </a:solidFill>
              </a:rPr>
              <a:t>этом каллус образуется более интенсивно на стороне </a:t>
            </a:r>
            <a:r>
              <a:rPr lang="ru-RU" sz="3600" dirty="0" err="1">
                <a:solidFill>
                  <a:srgbClr val="C00000"/>
                </a:solidFill>
              </a:rPr>
              <a:t>экспланта</a:t>
            </a:r>
            <a:r>
              <a:rPr lang="ru-RU" sz="3600" dirty="0">
                <a:solidFill>
                  <a:srgbClr val="C00000"/>
                </a:solidFill>
              </a:rPr>
              <a:t>, которая на материнском растении обращена к корню. </a:t>
            </a:r>
            <a:endParaRPr lang="ru-RU" sz="3600" dirty="0" smtClean="0">
              <a:solidFill>
                <a:srgbClr val="C00000"/>
              </a:solidFill>
            </a:endParaRPr>
          </a:p>
          <a:p>
            <a:pPr marL="0" indent="895350">
              <a:buNone/>
            </a:pPr>
            <a:r>
              <a:rPr lang="ru-RU" sz="3600" dirty="0" smtClean="0"/>
              <a:t>В </a:t>
            </a:r>
            <a:r>
              <a:rPr lang="ru-RU" sz="3600" dirty="0"/>
              <a:t>случае изоляции </a:t>
            </a:r>
            <a:r>
              <a:rPr lang="ru-RU" sz="3600" dirty="0" err="1"/>
              <a:t>эксплантов</a:t>
            </a:r>
            <a:r>
              <a:rPr lang="ru-RU" sz="3600" dirty="0"/>
              <a:t> из корнеплодов полярность не имеет существенного значения.</a:t>
            </a:r>
          </a:p>
          <a:p>
            <a:endParaRPr lang="ru-RU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30360" y="1412776"/>
            <a:ext cx="2963999" cy="276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79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sp>
        <p:nvSpPr>
          <p:cNvPr id="5" name="Овальная выноска 4"/>
          <p:cNvSpPr/>
          <p:nvPr/>
        </p:nvSpPr>
        <p:spPr>
          <a:xfrm>
            <a:off x="4067944" y="3378578"/>
            <a:ext cx="4716016" cy="2448272"/>
          </a:xfrm>
          <a:prstGeom prst="wedgeEllipseCallout">
            <a:avLst>
              <a:gd name="adj1" fmla="val -57373"/>
              <a:gd name="adj2" fmla="val -10682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-30" dirty="0">
                <a:solidFill>
                  <a:schemeClr val="tx2"/>
                </a:solidFill>
              </a:rPr>
              <a:t>Для растения </a:t>
            </a:r>
            <a:r>
              <a:rPr lang="ru-RU" b="1" spc="-30" dirty="0" smtClean="0">
                <a:solidFill>
                  <a:schemeClr val="tx2"/>
                </a:solidFill>
              </a:rPr>
              <a:t> каллус </a:t>
            </a:r>
            <a:r>
              <a:rPr lang="ru-RU" b="1" spc="-30" dirty="0">
                <a:solidFill>
                  <a:schemeClr val="tx2"/>
                </a:solidFill>
              </a:rPr>
              <a:t>представляет собой ткань, возникающую </a:t>
            </a:r>
            <a:r>
              <a:rPr lang="ru-RU" b="1" spc="-30" dirty="0" smtClean="0">
                <a:solidFill>
                  <a:schemeClr val="tx2"/>
                </a:solidFill>
              </a:rPr>
              <a:t>в исключительных </a:t>
            </a:r>
            <a:r>
              <a:rPr lang="ru-RU" b="1" spc="-30" dirty="0">
                <a:solidFill>
                  <a:schemeClr val="tx2"/>
                </a:solidFill>
              </a:rPr>
              <a:t>обстоятельствах (обычно при травмах) и функционирующую непродолжительное время.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1484784"/>
            <a:ext cx="3456384" cy="3780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-1311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>
                    <a:lumMod val="75000"/>
                  </a:schemeClr>
                </a:solidFill>
              </a:rPr>
              <a:t>2. </a:t>
            </a:r>
            <a:r>
              <a:rPr lang="ru-RU" sz="3600" b="1" dirty="0" err="1" smtClean="0">
                <a:solidFill>
                  <a:schemeClr val="bg1">
                    <a:lumMod val="75000"/>
                  </a:schemeClr>
                </a:solidFill>
              </a:rPr>
              <a:t>Каллусная</a:t>
            </a:r>
            <a:r>
              <a:rPr lang="ru-RU" sz="36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bg1">
                    <a:lumMod val="75000"/>
                  </a:schemeClr>
                </a:solidFill>
              </a:rPr>
              <a:t>культура, ее </a:t>
            </a:r>
            <a:r>
              <a:rPr lang="ru-RU" sz="3600" b="1" dirty="0" smtClean="0">
                <a:solidFill>
                  <a:schemeClr val="bg1">
                    <a:lumMod val="75000"/>
                  </a:schemeClr>
                </a:solidFill>
              </a:rPr>
              <a:t>виды. Морфогенез.</a:t>
            </a:r>
            <a:endParaRPr lang="ru-RU" sz="36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635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Добавление </a:t>
            </a:r>
            <a:r>
              <a:rPr lang="ru-RU" dirty="0"/>
              <a:t>к среде экзогенных гормонов приводит к началу </a:t>
            </a:r>
            <a:r>
              <a:rPr lang="ru-RU" dirty="0" err="1"/>
              <a:t>каллусогенеза</a:t>
            </a:r>
            <a:r>
              <a:rPr lang="ru-RU" dirty="0"/>
              <a:t>. Обязательным условием </a:t>
            </a:r>
            <a:r>
              <a:rPr lang="ru-RU" dirty="0" err="1"/>
              <a:t>дедифференцировки</a:t>
            </a:r>
            <a:r>
              <a:rPr lang="ru-RU" dirty="0"/>
              <a:t> клетки и ее превращения в </a:t>
            </a:r>
            <a:r>
              <a:rPr lang="ru-RU" dirty="0" err="1"/>
              <a:t>каллусную</a:t>
            </a:r>
            <a:r>
              <a:rPr lang="ru-RU" dirty="0"/>
              <a:t> клетку является присутствие в питательной среде представителей двух групп регуляторов роста: </a:t>
            </a:r>
            <a:r>
              <a:rPr lang="ru-RU" dirty="0">
                <a:solidFill>
                  <a:srgbClr val="C00000"/>
                </a:solidFill>
              </a:rPr>
              <a:t>ауксинов и </a:t>
            </a:r>
            <a:r>
              <a:rPr lang="ru-RU" dirty="0" err="1">
                <a:solidFill>
                  <a:srgbClr val="C00000"/>
                </a:solidFill>
              </a:rPr>
              <a:t>цитокининов</a:t>
            </a:r>
            <a:r>
              <a:rPr lang="ru-RU" dirty="0">
                <a:solidFill>
                  <a:srgbClr val="C00000"/>
                </a:solidFill>
              </a:rPr>
              <a:t>. 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rgbClr val="C00000"/>
                </a:solidFill>
              </a:rPr>
              <a:t>(Наиболее </a:t>
            </a:r>
            <a:r>
              <a:rPr lang="ru-RU" sz="2400" i="1" dirty="0">
                <a:solidFill>
                  <a:srgbClr val="C00000"/>
                </a:solidFill>
              </a:rPr>
              <a:t>удобной моделью для изучения механизма </a:t>
            </a:r>
            <a:r>
              <a:rPr lang="ru-RU" sz="2400" i="1" dirty="0" err="1">
                <a:solidFill>
                  <a:srgbClr val="C00000"/>
                </a:solidFill>
              </a:rPr>
              <a:t>дедифференциации</a:t>
            </a:r>
            <a:r>
              <a:rPr lang="ru-RU" sz="2400" i="1" dirty="0">
                <a:solidFill>
                  <a:srgbClr val="C00000"/>
                </a:solidFill>
              </a:rPr>
              <a:t> и </a:t>
            </a:r>
            <a:r>
              <a:rPr lang="ru-RU" sz="2400" i="1" dirty="0" err="1">
                <a:solidFill>
                  <a:srgbClr val="C00000"/>
                </a:solidFill>
              </a:rPr>
              <a:t>каллусообразования</a:t>
            </a:r>
            <a:r>
              <a:rPr lang="ru-RU" sz="2400" i="1" dirty="0">
                <a:solidFill>
                  <a:srgbClr val="C00000"/>
                </a:solidFill>
              </a:rPr>
              <a:t> служит культура сердцевинной паренхимы стебля табака, поскольку для нее существует строгая зависимость индукции деления и </a:t>
            </a:r>
            <a:r>
              <a:rPr lang="ru-RU" sz="2400" i="1" dirty="0" err="1">
                <a:solidFill>
                  <a:srgbClr val="C00000"/>
                </a:solidFill>
              </a:rPr>
              <a:t>каллусообразования</a:t>
            </a:r>
            <a:r>
              <a:rPr lang="ru-RU" sz="2400" i="1" dirty="0">
                <a:solidFill>
                  <a:srgbClr val="C00000"/>
                </a:solidFill>
              </a:rPr>
              <a:t> от присутствия ауксина и </a:t>
            </a:r>
            <a:r>
              <a:rPr lang="ru-RU" sz="2400" i="1" dirty="0" err="1">
                <a:solidFill>
                  <a:srgbClr val="C00000"/>
                </a:solidFill>
              </a:rPr>
              <a:t>цитокинина</a:t>
            </a:r>
            <a:r>
              <a:rPr lang="ru-RU" sz="2400" i="1" dirty="0" smtClean="0">
                <a:solidFill>
                  <a:srgbClr val="C00000"/>
                </a:solidFill>
              </a:rPr>
              <a:t>.)</a:t>
            </a:r>
            <a:endParaRPr lang="ru-RU" sz="24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37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2160240"/>
          </a:xfrm>
        </p:spPr>
        <p:txBody>
          <a:bodyPr>
            <a:normAutofit/>
          </a:bodyPr>
          <a:lstStyle/>
          <a:p>
            <a:pPr marL="0" indent="447675">
              <a:buNone/>
            </a:pPr>
            <a:r>
              <a:rPr lang="ru-RU" sz="2400" dirty="0"/>
              <a:t>Для образования </a:t>
            </a:r>
            <a:r>
              <a:rPr lang="ru-RU" sz="2400" dirty="0" err="1"/>
              <a:t>каллусной</a:t>
            </a:r>
            <a:r>
              <a:rPr lang="ru-RU" sz="2400" dirty="0"/>
              <a:t> ткани </a:t>
            </a:r>
            <a:r>
              <a:rPr lang="ru-RU" sz="2400" i="1" dirty="0" err="1"/>
              <a:t>in</a:t>
            </a:r>
            <a:r>
              <a:rPr lang="ru-RU" sz="2400" i="1" dirty="0"/>
              <a:t> </a:t>
            </a:r>
            <a:r>
              <a:rPr lang="ru-RU" sz="2400" i="1" dirty="0" err="1"/>
              <a:t>vitro</a:t>
            </a:r>
            <a:r>
              <a:rPr lang="ru-RU" sz="2400" i="1" dirty="0"/>
              <a:t> </a:t>
            </a:r>
            <a:r>
              <a:rPr lang="ru-RU" sz="2400" dirty="0"/>
              <a:t>клетки </a:t>
            </a:r>
            <a:r>
              <a:rPr lang="ru-RU" sz="2400" dirty="0" err="1"/>
              <a:t>экспланта</a:t>
            </a:r>
            <a:r>
              <a:rPr lang="ru-RU" sz="2400" dirty="0"/>
              <a:t> должны </a:t>
            </a:r>
            <a:r>
              <a:rPr lang="ru-RU" sz="2400" dirty="0" err="1"/>
              <a:t>дедифференцироваться</a:t>
            </a:r>
            <a:r>
              <a:rPr lang="ru-RU" sz="2400" dirty="0"/>
              <a:t>, т.е. утратить специфические характеристики исходной ткани.</a:t>
            </a:r>
          </a:p>
          <a:p>
            <a:pPr marL="0" indent="447675">
              <a:buNone/>
            </a:pPr>
            <a:r>
              <a:rPr lang="ru-RU" sz="2400" dirty="0"/>
              <a:t>Перестройка клеток </a:t>
            </a:r>
            <a:r>
              <a:rPr lang="ru-RU" sz="2400" dirty="0" err="1"/>
              <a:t>эксплантов</a:t>
            </a:r>
            <a:r>
              <a:rPr lang="ru-RU" sz="2400" dirty="0"/>
              <a:t> разных специализаций, предшествующая </a:t>
            </a:r>
            <a:r>
              <a:rPr lang="ru-RU" sz="2400" dirty="0" err="1"/>
              <a:t>каллусогенезу</a:t>
            </a:r>
            <a:r>
              <a:rPr lang="ru-RU" sz="2400" dirty="0"/>
              <a:t>, происходит сходным образом. </a:t>
            </a:r>
          </a:p>
        </p:txBody>
      </p:sp>
      <p:sp>
        <p:nvSpPr>
          <p:cNvPr id="4" name="Овал 3"/>
          <p:cNvSpPr/>
          <p:nvPr/>
        </p:nvSpPr>
        <p:spPr>
          <a:xfrm>
            <a:off x="35099" y="2276872"/>
            <a:ext cx="3127573" cy="1676350"/>
          </a:xfrm>
          <a:prstGeom prst="ellipse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Клетки </a:t>
            </a:r>
            <a:r>
              <a:rPr lang="ru-RU" sz="1600" dirty="0" err="1">
                <a:solidFill>
                  <a:schemeClr val="tx2"/>
                </a:solidFill>
              </a:rPr>
              <a:t>эксплантов</a:t>
            </a:r>
            <a:r>
              <a:rPr lang="ru-RU" sz="1600" dirty="0">
                <a:solidFill>
                  <a:schemeClr val="tx2"/>
                </a:solidFill>
              </a:rPr>
              <a:t> теряют вещества запаса – липиды, крахмал, белки.</a:t>
            </a:r>
          </a:p>
        </p:txBody>
      </p:sp>
      <p:sp>
        <p:nvSpPr>
          <p:cNvPr id="5" name="Овал 4"/>
          <p:cNvSpPr/>
          <p:nvPr/>
        </p:nvSpPr>
        <p:spPr>
          <a:xfrm>
            <a:off x="3196208" y="2226959"/>
            <a:ext cx="3099767" cy="1584176"/>
          </a:xfrm>
          <a:prstGeom prst="ellipse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Фотосинтезирующие клетки теряют хлорофилл и липиды хлоропластов</a:t>
            </a:r>
            <a:r>
              <a:rPr lang="ru-RU" sz="1600" dirty="0" smtClean="0">
                <a:solidFill>
                  <a:schemeClr val="tx2"/>
                </a:solidFill>
              </a:rPr>
              <a:t>.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250682" y="2276872"/>
            <a:ext cx="2880320" cy="1628366"/>
          </a:xfrm>
          <a:prstGeom prst="ellipse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Разрушается аппарат </a:t>
            </a:r>
            <a:r>
              <a:rPr lang="ru-RU" sz="1600" dirty="0" err="1">
                <a:solidFill>
                  <a:schemeClr val="tx2"/>
                </a:solidFill>
              </a:rPr>
              <a:t>Гольджи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5099" y="4207552"/>
            <a:ext cx="3240757" cy="1525704"/>
          </a:xfrm>
          <a:prstGeom prst="ellipse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Перестаивается </a:t>
            </a:r>
            <a:r>
              <a:rPr lang="ru-RU" sz="1400" dirty="0">
                <a:solidFill>
                  <a:schemeClr val="tx2"/>
                </a:solidFill>
              </a:rPr>
              <a:t>эндоплазматический </a:t>
            </a:r>
            <a:r>
              <a:rPr lang="ru-RU" sz="1400" dirty="0" err="1">
                <a:solidFill>
                  <a:schemeClr val="tx2"/>
                </a:solidFill>
              </a:rPr>
              <a:t>ретикулум</a:t>
            </a:r>
            <a:r>
              <a:rPr lang="ru-RU" sz="1400" dirty="0">
                <a:solidFill>
                  <a:schemeClr val="tx2"/>
                </a:solidFill>
              </a:rPr>
              <a:t> и элементы </a:t>
            </a:r>
            <a:r>
              <a:rPr lang="ru-RU" sz="1400" dirty="0" err="1">
                <a:solidFill>
                  <a:schemeClr val="tx2"/>
                </a:solidFill>
              </a:rPr>
              <a:t>цитоскелета</a:t>
            </a:r>
            <a:r>
              <a:rPr lang="ru-RU" sz="1400" dirty="0">
                <a:solidFill>
                  <a:schemeClr val="tx2"/>
                </a:solidFill>
              </a:rPr>
              <a:t>, увеличивается число полисом</a:t>
            </a:r>
          </a:p>
        </p:txBody>
      </p:sp>
      <p:sp>
        <p:nvSpPr>
          <p:cNvPr id="8" name="Овал 7"/>
          <p:cNvSpPr/>
          <p:nvPr/>
        </p:nvSpPr>
        <p:spPr>
          <a:xfrm>
            <a:off x="3275856" y="4175362"/>
            <a:ext cx="2988332" cy="1629902"/>
          </a:xfrm>
          <a:prstGeom prst="ellipse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 Клетка синтезирует РНК и ДНК, и начинается экспрессия генов, присущих </a:t>
            </a:r>
            <a:r>
              <a:rPr lang="ru-RU" sz="1400" dirty="0" err="1" smtClean="0">
                <a:solidFill>
                  <a:schemeClr val="tx2"/>
                </a:solidFill>
              </a:rPr>
              <a:t>каллусным</a:t>
            </a:r>
            <a:r>
              <a:rPr lang="ru-RU" sz="1400" dirty="0" smtClean="0">
                <a:solidFill>
                  <a:schemeClr val="tx2"/>
                </a:solidFill>
              </a:rPr>
              <a:t> клеткам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300192" y="4358607"/>
            <a:ext cx="2807804" cy="1446657"/>
          </a:xfrm>
          <a:prstGeom prst="ellipse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>
                <a:solidFill>
                  <a:schemeClr val="tx2"/>
                </a:solidFill>
              </a:rPr>
              <a:t>Исчезают </a:t>
            </a:r>
            <a:r>
              <a:rPr lang="ru-RU" sz="1400" dirty="0" err="1">
                <a:solidFill>
                  <a:schemeClr val="tx2"/>
                </a:solidFill>
              </a:rPr>
              <a:t>тканеспецифичные</a:t>
            </a:r>
            <a:r>
              <a:rPr lang="ru-RU" sz="1400" dirty="0">
                <a:solidFill>
                  <a:schemeClr val="tx2"/>
                </a:solidFill>
              </a:rPr>
              <a:t> белки-антигены и появляются белки, специфичные для делящихся клеток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354" y="6167045"/>
            <a:ext cx="9096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dirty="0" smtClean="0">
                <a:solidFill>
                  <a:srgbClr val="C00000"/>
                </a:solidFill>
              </a:rPr>
              <a:t>Таким </a:t>
            </a:r>
            <a:r>
              <a:rPr lang="ru-RU" dirty="0">
                <a:solidFill>
                  <a:srgbClr val="C00000"/>
                </a:solidFill>
              </a:rPr>
              <a:t>образом, превращению любой клетки в </a:t>
            </a:r>
            <a:r>
              <a:rPr lang="ru-RU" dirty="0" err="1">
                <a:solidFill>
                  <a:srgbClr val="C00000"/>
                </a:solidFill>
              </a:rPr>
              <a:t>каллусную</a:t>
            </a:r>
            <a:r>
              <a:rPr lang="ru-RU" dirty="0">
                <a:solidFill>
                  <a:srgbClr val="C00000"/>
                </a:solidFill>
              </a:rPr>
              <a:t> предшествует процесс глубокой биохимической и структурной перестройки. </a:t>
            </a:r>
          </a:p>
        </p:txBody>
      </p:sp>
      <p:sp>
        <p:nvSpPr>
          <p:cNvPr id="11" name="Штриховая стрелка вправо 10"/>
          <p:cNvSpPr/>
          <p:nvPr/>
        </p:nvSpPr>
        <p:spPr>
          <a:xfrm>
            <a:off x="2987824" y="3019047"/>
            <a:ext cx="576064" cy="337945"/>
          </a:xfrm>
          <a:prstGeom prst="stripedRightArrow">
            <a:avLst>
              <a:gd name="adj1" fmla="val 44363"/>
              <a:gd name="adj2" fmla="val 92277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триховая стрелка вправо 11"/>
          <p:cNvSpPr/>
          <p:nvPr/>
        </p:nvSpPr>
        <p:spPr>
          <a:xfrm>
            <a:off x="6007943" y="2946074"/>
            <a:ext cx="576064" cy="337945"/>
          </a:xfrm>
          <a:prstGeom prst="stripedRightArrow">
            <a:avLst>
              <a:gd name="adj1" fmla="val 44363"/>
              <a:gd name="adj2" fmla="val 92277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триховая стрелка вправо 12"/>
          <p:cNvSpPr/>
          <p:nvPr/>
        </p:nvSpPr>
        <p:spPr>
          <a:xfrm rot="5400000">
            <a:off x="7308304" y="3869607"/>
            <a:ext cx="576064" cy="337945"/>
          </a:xfrm>
          <a:prstGeom prst="stripedRightArrow">
            <a:avLst>
              <a:gd name="adj1" fmla="val 44363"/>
              <a:gd name="adj2" fmla="val 92277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триховая стрелка вправо 14"/>
          <p:cNvSpPr/>
          <p:nvPr/>
        </p:nvSpPr>
        <p:spPr>
          <a:xfrm rot="10800000">
            <a:off x="5976156" y="4821340"/>
            <a:ext cx="576064" cy="337945"/>
          </a:xfrm>
          <a:prstGeom prst="stripedRightArrow">
            <a:avLst>
              <a:gd name="adj1" fmla="val 44363"/>
              <a:gd name="adj2" fmla="val 92277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триховая стрелка вправо 15"/>
          <p:cNvSpPr/>
          <p:nvPr/>
        </p:nvSpPr>
        <p:spPr>
          <a:xfrm rot="10800000">
            <a:off x="2987824" y="4801431"/>
            <a:ext cx="576064" cy="337945"/>
          </a:xfrm>
          <a:prstGeom prst="stripedRightArrow">
            <a:avLst>
              <a:gd name="adj1" fmla="val 44363"/>
              <a:gd name="adj2" fmla="val 92277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65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784976" cy="6192688"/>
          </a:xfrm>
        </p:spPr>
        <p:txBody>
          <a:bodyPr>
            <a:normAutofit/>
          </a:bodyPr>
          <a:lstStyle/>
          <a:p>
            <a:r>
              <a:rPr lang="ru-RU" sz="3300" u="sng" dirty="0">
                <a:solidFill>
                  <a:srgbClr val="C00000"/>
                </a:solidFill>
              </a:rPr>
              <a:t>Отсутствие </a:t>
            </a:r>
            <a:r>
              <a:rPr lang="ru-RU" sz="3300" u="sng" dirty="0" err="1">
                <a:solidFill>
                  <a:srgbClr val="C00000"/>
                </a:solidFill>
              </a:rPr>
              <a:t>цитокининов</a:t>
            </a:r>
            <a:r>
              <a:rPr lang="ru-RU" sz="3300" u="sng" dirty="0">
                <a:solidFill>
                  <a:srgbClr val="C00000"/>
                </a:solidFill>
              </a:rPr>
              <a:t> </a:t>
            </a:r>
            <a:r>
              <a:rPr lang="ru-RU" sz="3300" dirty="0">
                <a:solidFill>
                  <a:srgbClr val="C00000"/>
                </a:solidFill>
              </a:rPr>
              <a:t>в питательной среде блокирует клеточный цикл в </a:t>
            </a:r>
            <a:r>
              <a:rPr lang="ru-RU" sz="3300" dirty="0" err="1">
                <a:solidFill>
                  <a:srgbClr val="C00000"/>
                </a:solidFill>
              </a:rPr>
              <a:t>пресинтетическом</a:t>
            </a:r>
            <a:r>
              <a:rPr lang="ru-RU" sz="3300" dirty="0">
                <a:solidFill>
                  <a:srgbClr val="C00000"/>
                </a:solidFill>
              </a:rPr>
              <a:t> </a:t>
            </a:r>
            <a:r>
              <a:rPr lang="ru-RU" sz="3300" dirty="0" smtClean="0">
                <a:solidFill>
                  <a:srgbClr val="C00000"/>
                </a:solidFill>
              </a:rPr>
              <a:t>периоде </a:t>
            </a:r>
            <a:r>
              <a:rPr lang="ru-RU" sz="3300" i="1" dirty="0" smtClean="0">
                <a:solidFill>
                  <a:srgbClr val="C00000"/>
                </a:solidFill>
              </a:rPr>
              <a:t>(сразу </a:t>
            </a:r>
            <a:r>
              <a:rPr lang="ru-RU" sz="3300" i="1" dirty="0">
                <a:solidFill>
                  <a:srgbClr val="C00000"/>
                </a:solidFill>
              </a:rPr>
              <a:t>после выхода </a:t>
            </a:r>
            <a:r>
              <a:rPr lang="ru-RU" sz="3300" i="1" dirty="0" smtClean="0">
                <a:solidFill>
                  <a:srgbClr val="C00000"/>
                </a:solidFill>
              </a:rPr>
              <a:t>клетки из митоза)</a:t>
            </a:r>
            <a:r>
              <a:rPr lang="ru-RU" sz="3300" dirty="0" smtClean="0">
                <a:solidFill>
                  <a:srgbClr val="C00000"/>
                </a:solidFill>
              </a:rPr>
              <a:t>. </a:t>
            </a:r>
            <a:r>
              <a:rPr lang="ru-RU" sz="3300" dirty="0">
                <a:solidFill>
                  <a:srgbClr val="C00000"/>
                </a:solidFill>
              </a:rPr>
              <a:t>Поэтому, если в питательной среде присутствует только ауксин, клетки не делятся и после четырехдневной латентной фазы переходят к росту растяжением. </a:t>
            </a:r>
            <a:endParaRPr lang="ru-RU" sz="3300" dirty="0" smtClean="0">
              <a:solidFill>
                <a:srgbClr val="C00000"/>
              </a:solidFill>
            </a:endParaRPr>
          </a:p>
          <a:p>
            <a:r>
              <a:rPr lang="ru-RU" sz="3300" dirty="0" smtClean="0"/>
              <a:t>Одни </a:t>
            </a:r>
            <a:r>
              <a:rPr lang="ru-RU" sz="3300" u="sng" dirty="0" err="1"/>
              <a:t>цитокинины</a:t>
            </a:r>
            <a:r>
              <a:rPr lang="ru-RU" sz="3300" u="sng" dirty="0"/>
              <a:t> без ауксинов </a:t>
            </a:r>
            <a:r>
              <a:rPr lang="ru-RU" sz="3300" dirty="0"/>
              <a:t>приводят к такому же старению тканей, как и на среде без гормонов.</a:t>
            </a:r>
          </a:p>
          <a:p>
            <a:endParaRPr lang="ru-RU" sz="33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05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147248" cy="5937523"/>
          </a:xfrm>
        </p:spPr>
        <p:txBody>
          <a:bodyPr>
            <a:normAutofit/>
          </a:bodyPr>
          <a:lstStyle/>
          <a:p>
            <a:r>
              <a:rPr lang="ru-RU" dirty="0"/>
              <a:t>В результате процесса </a:t>
            </a:r>
            <a:r>
              <a:rPr lang="ru-RU" dirty="0" err="1"/>
              <a:t>дедифференцировки</a:t>
            </a:r>
            <a:r>
              <a:rPr lang="ru-RU" dirty="0"/>
              <a:t> происходит образование </a:t>
            </a:r>
            <a:r>
              <a:rPr lang="ru-RU" i="1" dirty="0" err="1"/>
              <a:t>in</a:t>
            </a:r>
            <a:r>
              <a:rPr lang="ru-RU" i="1" dirty="0"/>
              <a:t> </a:t>
            </a:r>
            <a:r>
              <a:rPr lang="ru-RU" i="1" dirty="0" err="1"/>
              <a:t>vitro</a:t>
            </a:r>
            <a:r>
              <a:rPr lang="ru-RU" i="1" dirty="0"/>
              <a:t> </a:t>
            </a:r>
            <a:r>
              <a:rPr lang="ru-RU" dirty="0"/>
              <a:t>первичного каллуса. Но получить каллус первый раз из нового растительного материала часто бывает трудно, потому что ткани разных видов растений и даже разных частей растения требуют для </a:t>
            </a:r>
            <a:r>
              <a:rPr lang="ru-RU" dirty="0" err="1"/>
              <a:t>дедифференциации</a:t>
            </a:r>
            <a:r>
              <a:rPr lang="ru-RU" dirty="0"/>
              <a:t> и </a:t>
            </a:r>
            <a:r>
              <a:rPr lang="ru-RU" dirty="0" err="1"/>
              <a:t>каллусогенеза</a:t>
            </a:r>
            <a:r>
              <a:rPr lang="ru-RU" dirty="0"/>
              <a:t> разного количества и соотношения гормонов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69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100" dirty="0">
                <a:latin typeface="Arial" pitchFamily="34" charset="0"/>
                <a:ea typeface="Times New Roman" pitchFamily="18" charset="0"/>
              </a:rPr>
              <a:t>Сроки образования </a:t>
            </a:r>
            <a:r>
              <a:rPr lang="ru-RU" sz="3100" dirty="0" smtClean="0">
                <a:latin typeface="Arial" pitchFamily="34" charset="0"/>
                <a:ea typeface="Times New Roman" pitchFamily="18" charset="0"/>
              </a:rPr>
              <a:t>каллуса </a:t>
            </a:r>
            <a:r>
              <a:rPr lang="ru-RU" sz="3100" dirty="0" err="1" smtClean="0">
                <a:latin typeface="Arial" pitchFamily="34" charset="0"/>
                <a:ea typeface="Times New Roman" pitchFamily="18" charset="0"/>
              </a:rPr>
              <a:t>маклеи</a:t>
            </a:r>
            <a:r>
              <a:rPr lang="ru-RU" sz="3100" dirty="0" smtClean="0">
                <a:latin typeface="Arial" pitchFamily="34" charset="0"/>
                <a:ea typeface="Times New Roman" pitchFamily="18" charset="0"/>
              </a:rPr>
              <a:t> сердцевидной </a:t>
            </a:r>
            <a:r>
              <a:rPr lang="ru-RU" sz="3100" dirty="0">
                <a:latin typeface="Arial" pitchFamily="34" charset="0"/>
                <a:ea typeface="Times New Roman" pitchFamily="18" charset="0"/>
              </a:rPr>
              <a:t>на питательных </a:t>
            </a:r>
            <a:r>
              <a:rPr lang="ru-RU" sz="3100" dirty="0" smtClean="0">
                <a:latin typeface="Arial" pitchFamily="34" charset="0"/>
                <a:ea typeface="Times New Roman" pitchFamily="18" charset="0"/>
              </a:rPr>
              <a:t>средах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4383886"/>
              </p:ext>
            </p:extLst>
          </p:nvPr>
        </p:nvGraphicFramePr>
        <p:xfrm>
          <a:off x="323529" y="1600200"/>
          <a:ext cx="8568952" cy="45787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3797"/>
                <a:gridCol w="1289206"/>
                <a:gridCol w="1417399"/>
                <a:gridCol w="1418310"/>
                <a:gridCol w="1418310"/>
                <a:gridCol w="1251930"/>
              </a:tblGrid>
              <a:tr h="348151">
                <a:tc rowSpan="4">
                  <a:txBody>
                    <a:bodyPr/>
                    <a:lstStyle/>
                    <a:p>
                      <a:pPr marL="0" indent="0"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Экспланты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 gridSpan="5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Варианты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1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</a:tr>
              <a:tr h="20889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МС+</a:t>
                      </a:r>
                      <a:r>
                        <a:rPr lang="en-US" sz="1600">
                          <a:effectLst/>
                        </a:rPr>
                        <a:t>vit В5+</a:t>
                      </a:r>
                      <a:r>
                        <a:rPr lang="ru-RU" sz="1600">
                          <a:effectLst/>
                        </a:rPr>
                        <a:t>2,4-Д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МС+</a:t>
                      </a:r>
                      <a:r>
                        <a:rPr lang="en-US" sz="1600">
                          <a:effectLst/>
                        </a:rPr>
                        <a:t>vitC</a:t>
                      </a:r>
                      <a:r>
                        <a:rPr lang="ru-RU" sz="1600">
                          <a:effectLst/>
                        </a:rPr>
                        <a:t>+ гидр. казеина  + 2,4-Д  + кинетин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МC+vitB5+ </a:t>
                      </a:r>
                      <a:r>
                        <a:rPr lang="ru-RU" sz="1600" dirty="0" err="1">
                          <a:effectLst/>
                        </a:rPr>
                        <a:t>vitC</a:t>
                      </a:r>
                      <a:r>
                        <a:rPr lang="ru-RU" sz="1600" dirty="0">
                          <a:effectLst/>
                        </a:rPr>
                        <a:t>  +2,4-Д +</a:t>
                      </a:r>
                      <a:r>
                        <a:rPr lang="ru-RU" sz="1600" dirty="0" err="1">
                          <a:effectLst/>
                        </a:rPr>
                        <a:t>кинетин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МС+</a:t>
                      </a:r>
                      <a:r>
                        <a:rPr lang="en-US" sz="1600" dirty="0" err="1">
                          <a:effectLst/>
                        </a:rPr>
                        <a:t>vitC</a:t>
                      </a:r>
                      <a:r>
                        <a:rPr lang="ru-RU" sz="1600" dirty="0">
                          <a:effectLst/>
                        </a:rPr>
                        <a:t>+2,4-Д 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+гидр. казеина 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+актив. уголь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МС +  </a:t>
                      </a:r>
                      <a:r>
                        <a:rPr lang="ru-RU" sz="1600" dirty="0" smtClean="0">
                          <a:effectLst/>
                        </a:rPr>
                        <a:t>2,4-Д</a:t>
                      </a:r>
                      <a:r>
                        <a:rPr lang="ru-RU" sz="1600" dirty="0">
                          <a:effectLst/>
                        </a:rPr>
                        <a:t>+     +</a:t>
                      </a:r>
                      <a:r>
                        <a:rPr lang="ru-RU" sz="1600" dirty="0" err="1">
                          <a:effectLst/>
                        </a:rPr>
                        <a:t>кинетин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</a:tr>
              <a:tr h="3481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дней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630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Листовые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25-35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12-20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15-25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Роста нет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20-35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</a:tr>
              <a:tr h="69630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Черешковые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20-30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15-25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10-20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Роста нет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20-35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14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04664"/>
            <a:ext cx="8856984" cy="6264696"/>
          </a:xfrm>
        </p:spPr>
        <p:txBody>
          <a:bodyPr>
            <a:normAutofit/>
          </a:bodyPr>
          <a:lstStyle/>
          <a:p>
            <a:r>
              <a:rPr lang="ru-RU" dirty="0"/>
              <a:t>Каллусная ткань, выращиваемая поверхностным способом на </a:t>
            </a:r>
            <a:r>
              <a:rPr lang="ru-RU" dirty="0" err="1"/>
              <a:t>агаре</a:t>
            </a:r>
            <a:r>
              <a:rPr lang="ru-RU" dirty="0"/>
              <a:t>, представляет собой аморфную массу тонкостенных </a:t>
            </a:r>
            <a:r>
              <a:rPr lang="ru-RU" dirty="0" err="1"/>
              <a:t>паренхимных</a:t>
            </a:r>
            <a:r>
              <a:rPr lang="ru-RU" dirty="0"/>
              <a:t> клеток, не имеющих строго определенной анатомической структуры</a:t>
            </a:r>
            <a:r>
              <a:rPr lang="ru-RU" sz="2000" i="1" dirty="0"/>
              <a:t>. </a:t>
            </a:r>
          </a:p>
          <a:p>
            <a:r>
              <a:rPr lang="ru-RU" sz="2900" i="1" dirty="0" smtClean="0">
                <a:solidFill>
                  <a:srgbClr val="C00000"/>
                </a:solidFill>
              </a:rPr>
              <a:t>Однако было бы ошибочно думать, что </a:t>
            </a:r>
            <a:r>
              <a:rPr lang="ru-RU" sz="2900" i="1" dirty="0" err="1" smtClean="0">
                <a:solidFill>
                  <a:srgbClr val="C00000"/>
                </a:solidFill>
              </a:rPr>
              <a:t>каллусные</a:t>
            </a:r>
            <a:r>
              <a:rPr lang="ru-RU" sz="2900" i="1" dirty="0" smtClean="0">
                <a:solidFill>
                  <a:srgbClr val="C00000"/>
                </a:solidFill>
              </a:rPr>
              <a:t> ткани однообразны. Исследователи делят их на типы по таким морфологическим признакам, как цвет, консистенция, характер поверхности, а также по интенсивности роста и способности к </a:t>
            </a:r>
            <a:r>
              <a:rPr lang="ru-RU" sz="2900" i="1" dirty="0" err="1" smtClean="0">
                <a:solidFill>
                  <a:srgbClr val="C00000"/>
                </a:solidFill>
              </a:rPr>
              <a:t>зеленению</a:t>
            </a:r>
            <a:r>
              <a:rPr lang="ru-RU" sz="2900" i="1" dirty="0" smtClean="0">
                <a:solidFill>
                  <a:srgbClr val="C00000"/>
                </a:solidFill>
              </a:rPr>
              <a:t>.</a:t>
            </a:r>
            <a:endParaRPr lang="ru-RU" sz="2900" dirty="0">
              <a:solidFill>
                <a:srgbClr val="C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57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784" y="91431"/>
            <a:ext cx="1944216" cy="12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370" y="1445022"/>
            <a:ext cx="1805126" cy="185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702027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dirty="0"/>
              <a:t>Цвет </a:t>
            </a:r>
            <a:r>
              <a:rPr lang="ru-RU" sz="3400" dirty="0" err="1"/>
              <a:t>каллусной</a:t>
            </a:r>
            <a:r>
              <a:rPr lang="ru-RU" sz="3400" dirty="0"/>
              <a:t> ткани может быть беловатым, желтоватым, бурым, коричневым, полностью или частично пигментированным хлорофиллом или антоцианами. Темно-коричневая окраска часто возникает при старении </a:t>
            </a:r>
            <a:r>
              <a:rPr lang="ru-RU" sz="3400" dirty="0" err="1"/>
              <a:t>каллусных</a:t>
            </a:r>
            <a:r>
              <a:rPr lang="ru-RU" sz="3400" dirty="0"/>
              <a:t> клеток и связана с накоплением в них фенолов. </a:t>
            </a:r>
            <a:r>
              <a:rPr lang="ru-RU" sz="3400" i="1" dirty="0"/>
              <a:t>Последние </a:t>
            </a:r>
            <a:r>
              <a:rPr lang="ru-RU" sz="3400" i="1" dirty="0" err="1"/>
              <a:t>окисляюся</a:t>
            </a:r>
            <a:r>
              <a:rPr lang="ru-RU" sz="3400" i="1" dirty="0"/>
              <a:t> в хиноны.</a:t>
            </a:r>
            <a:r>
              <a:rPr lang="ru-RU" sz="3400" dirty="0"/>
              <a:t> Для избавления от них в питательные среды вносят антиоксиданты.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220" y="3429000"/>
            <a:ext cx="178059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12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456" y="116632"/>
            <a:ext cx="4930464" cy="3291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07716"/>
            <a:ext cx="3240359" cy="3333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81153"/>
            <a:ext cx="4680520" cy="3596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29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1">
                    <a:lumMod val="75000"/>
                  </a:schemeClr>
                </a:solidFill>
              </a:rPr>
              <a:t>1. </a:t>
            </a:r>
            <a:r>
              <a:rPr lang="ru-RU" sz="3200" b="1" dirty="0" err="1">
                <a:solidFill>
                  <a:schemeClr val="bg1">
                    <a:lumMod val="75000"/>
                  </a:schemeClr>
                </a:solidFill>
              </a:rPr>
              <a:t>Эксплант</a:t>
            </a:r>
            <a:r>
              <a:rPr lang="ru-RU" sz="3200" b="1" dirty="0">
                <a:solidFill>
                  <a:schemeClr val="bg1">
                    <a:lumMod val="75000"/>
                  </a:schemeClr>
                </a:solidFill>
              </a:rPr>
              <a:t>, его виды; стерилизация </a:t>
            </a:r>
            <a:r>
              <a:rPr lang="ru-RU" sz="3200" b="1" dirty="0" err="1">
                <a:solidFill>
                  <a:schemeClr val="bg1">
                    <a:lumMod val="75000"/>
                  </a:schemeClr>
                </a:solidFill>
              </a:rPr>
              <a:t>эксплантов</a:t>
            </a:r>
            <a:r>
              <a:rPr lang="ru-RU" sz="3200" b="1" dirty="0">
                <a:solidFill>
                  <a:schemeClr val="bg1">
                    <a:lumMod val="75000"/>
                  </a:schemeClr>
                </a:solidFill>
              </a:rPr>
              <a:t> и посадка на питательные среды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64157"/>
            <a:ext cx="864096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4000" dirty="0" err="1" smtClean="0">
                <a:solidFill>
                  <a:srgbClr val="C00000"/>
                </a:solidFill>
              </a:rPr>
              <a:t>Каллусные</a:t>
            </a:r>
            <a:r>
              <a:rPr lang="ru-RU" sz="4000" dirty="0" smtClean="0">
                <a:solidFill>
                  <a:srgbClr val="C00000"/>
                </a:solidFill>
              </a:rPr>
              <a:t> </a:t>
            </a:r>
            <a:r>
              <a:rPr lang="ru-RU" sz="4000" dirty="0">
                <a:solidFill>
                  <a:srgbClr val="C00000"/>
                </a:solidFill>
              </a:rPr>
              <a:t>ткани являются одним из основных объектов при длительном культивировании </a:t>
            </a:r>
            <a:r>
              <a:rPr lang="ru-RU" sz="4000" i="1" dirty="0" err="1">
                <a:solidFill>
                  <a:srgbClr val="C00000"/>
                </a:solidFill>
              </a:rPr>
              <a:t>in</a:t>
            </a:r>
            <a:r>
              <a:rPr lang="ru-RU" sz="4000" i="1" dirty="0">
                <a:solidFill>
                  <a:srgbClr val="C00000"/>
                </a:solidFill>
              </a:rPr>
              <a:t> </a:t>
            </a:r>
            <a:r>
              <a:rPr lang="ru-RU" sz="4000" i="1" dirty="0" err="1">
                <a:solidFill>
                  <a:srgbClr val="C00000"/>
                </a:solidFill>
              </a:rPr>
              <a:t>vitro</a:t>
            </a:r>
            <a:r>
              <a:rPr lang="ru-RU" sz="4000" dirty="0">
                <a:solidFill>
                  <a:srgbClr val="C00000"/>
                </a:solidFill>
              </a:rPr>
              <a:t>. </a:t>
            </a:r>
            <a:endParaRPr lang="ru-RU" sz="40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400" i="1" dirty="0" smtClean="0"/>
              <a:t>Каллус </a:t>
            </a:r>
            <a:r>
              <a:rPr lang="ru-RU" sz="2400" i="1" dirty="0"/>
              <a:t>способствует заживлению ран и первоначально состоит из недифференцированных клеток, начало которым на раневой поверхности дают клетки тканей, способные к </a:t>
            </a:r>
            <a:r>
              <a:rPr lang="ru-RU" sz="2400" i="1" dirty="0" err="1"/>
              <a:t>дедифференциации</a:t>
            </a:r>
            <a:r>
              <a:rPr lang="ru-RU" sz="2400" i="1" dirty="0"/>
              <a:t> (камбий, флоэма, молодые клетки ксилемы). Эта ткань защищает место </a:t>
            </a:r>
            <a:r>
              <a:rPr lang="ru-RU" sz="2400" i="1" dirty="0" smtClean="0"/>
              <a:t>ранения</a:t>
            </a:r>
            <a:r>
              <a:rPr lang="ru-RU" sz="2400" i="1" dirty="0"/>
              <a:t>, накапливает питательные вещества для регенерации анатомических структур или утраченного органа.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 стрелкой 5"/>
          <p:cNvCxnSpPr/>
          <p:nvPr/>
        </p:nvCxnSpPr>
        <p:spPr>
          <a:xfrm flipH="1">
            <a:off x="1835696" y="1173204"/>
            <a:ext cx="936104" cy="17517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28640"/>
            <a:ext cx="4821995" cy="321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4211960" y="1700808"/>
            <a:ext cx="1944216" cy="1800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4525963"/>
          </a:xfrm>
        </p:spPr>
        <p:txBody>
          <a:bodyPr/>
          <a:lstStyle/>
          <a:p>
            <a:r>
              <a:rPr lang="ru-RU" dirty="0"/>
              <a:t>В зависимости от источника получения различают </a:t>
            </a:r>
            <a:r>
              <a:rPr lang="ru-RU" u="sng" dirty="0"/>
              <a:t>гомогенные</a:t>
            </a:r>
            <a:r>
              <a:rPr lang="ru-RU" dirty="0"/>
              <a:t> (содержат один тип клеток) и </a:t>
            </a:r>
            <a:r>
              <a:rPr lang="ru-RU" u="sng" dirty="0"/>
              <a:t>гетерогенные</a:t>
            </a:r>
            <a:r>
              <a:rPr lang="ru-RU" dirty="0"/>
              <a:t> (содержат несколько типов клеток) каллусы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3672408" cy="377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37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5760640" cy="64087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В зависимости от консистенции </a:t>
            </a:r>
            <a:r>
              <a:rPr lang="ru-RU" dirty="0" err="1"/>
              <a:t>каллусные</a:t>
            </a:r>
            <a:r>
              <a:rPr lang="ru-RU" dirty="0"/>
              <a:t> ткани бывают рыхлыми, среднеплотными и плотными. Рыхлые каллусы состоят из сильно </a:t>
            </a:r>
            <a:r>
              <a:rPr lang="ru-RU" dirty="0" err="1"/>
              <a:t>оводненных</a:t>
            </a:r>
            <a:r>
              <a:rPr lang="ru-RU" dirty="0"/>
              <a:t> клеток и легко распадаются на мелкие агрегаты.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Среднеплотные </a:t>
            </a:r>
            <a:r>
              <a:rPr lang="ru-RU" dirty="0"/>
              <a:t>каллусы имеют хорошо выраженные очаги </a:t>
            </a:r>
            <a:r>
              <a:rPr lang="ru-RU" dirty="0" err="1"/>
              <a:t>меристематической</a:t>
            </a:r>
            <a:r>
              <a:rPr lang="ru-RU" dirty="0"/>
              <a:t> активности, их клетки могут быть отделены друг от друга сильным взбалтыванием.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995" y="260648"/>
            <a:ext cx="277630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996" y="3645024"/>
            <a:ext cx="2798018" cy="2149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5076056" y="1484784"/>
            <a:ext cx="1176939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076058" y="4509120"/>
            <a:ext cx="1176939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35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1" y="188640"/>
            <a:ext cx="8866907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i="1" dirty="0" smtClean="0"/>
              <a:t>Для </a:t>
            </a:r>
            <a:r>
              <a:rPr lang="ru-RU" sz="3600" i="1" dirty="0"/>
              <a:t>плотных каллусов характерны очень мелкие клетки, а также наличие выраженных зон с камбиальными и </a:t>
            </a:r>
            <a:r>
              <a:rPr lang="ru-RU" sz="3600" i="1" dirty="0" err="1"/>
              <a:t>трахеиподобными</a:t>
            </a:r>
            <a:r>
              <a:rPr lang="ru-RU" sz="3600" i="1" dirty="0"/>
              <a:t> элементами.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53583"/>
            <a:ext cx="4186387" cy="308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6012160" y="2636912"/>
            <a:ext cx="1152128" cy="93610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37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460851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случае получения первичного каллуса при оптимально подобранной среде часть </a:t>
            </a:r>
            <a:r>
              <a:rPr lang="ru-RU" dirty="0" err="1"/>
              <a:t>эксплантов</a:t>
            </a:r>
            <a:r>
              <a:rPr lang="ru-RU" dirty="0"/>
              <a:t> обычно за 3</a:t>
            </a:r>
            <a:r>
              <a:rPr lang="ru-RU" i="1" dirty="0"/>
              <a:t>–</a:t>
            </a:r>
            <a:r>
              <a:rPr lang="ru-RU" dirty="0"/>
              <a:t>8 недель образует каллусы в количестве достаточном для пересадки. Для того, чтобы не произошло старения, утраты способности к делению и отмирания </a:t>
            </a:r>
            <a:r>
              <a:rPr lang="ru-RU" dirty="0" err="1"/>
              <a:t>каллусных</a:t>
            </a:r>
            <a:r>
              <a:rPr lang="ru-RU" dirty="0"/>
              <a:t> клеток, полученный каллус переносят на свежую питательную среду. Эту операцию называют </a:t>
            </a:r>
            <a:r>
              <a:rPr lang="ru-RU" b="1" i="1" dirty="0" err="1"/>
              <a:t>пассированием</a:t>
            </a:r>
            <a:r>
              <a:rPr lang="ru-RU" dirty="0"/>
              <a:t>. </a:t>
            </a:r>
          </a:p>
        </p:txBody>
      </p:sp>
      <p:pic>
        <p:nvPicPr>
          <p:cNvPr id="6146" name="Picture 2" descr="D:\Лямин\Мазницына\Диссертация\Маклея\маклея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0588" y="4941168"/>
            <a:ext cx="230322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Лямин\Мазницына\Диссертация\Маклея\маклея каллус-1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6216" y="4818427"/>
            <a:ext cx="2160240" cy="192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3707904" y="5445224"/>
            <a:ext cx="1944216" cy="288032"/>
          </a:xfrm>
          <a:prstGeom prst="rightArrow">
            <a:avLst>
              <a:gd name="adj1" fmla="val 50000"/>
              <a:gd name="adj2" fmla="val 169049"/>
            </a:avLst>
          </a:prstGeom>
          <a:gradFill>
            <a:gsLst>
              <a:gs pos="12000">
                <a:srgbClr val="FFF200"/>
              </a:gs>
              <a:gs pos="30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5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9"/>
            <a:ext cx="8712968" cy="331236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Первичный </a:t>
            </a:r>
            <a:r>
              <a:rPr lang="ru-RU" dirty="0">
                <a:solidFill>
                  <a:srgbClr val="C00000"/>
                </a:solidFill>
              </a:rPr>
              <a:t>каллус разделяют на части, которые в дальнейшем культивируются отдельно. </a:t>
            </a:r>
            <a:r>
              <a:rPr lang="ru-RU" sz="2400" i="1" dirty="0"/>
              <a:t>Следует обратить внимание на размеры кусочков каллуса, переносимых на свежую питательную среду: если они слишком малы, то дальнейший рост каллуса может быть угнетен. </a:t>
            </a:r>
          </a:p>
        </p:txBody>
      </p:sp>
      <p:pic>
        <p:nvPicPr>
          <p:cNvPr id="6146" name="Picture 2" descr="D:\Лямин\Мазницына\Диссертация\Маклея\маклея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3609307"/>
            <a:ext cx="3744416" cy="304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Лямин\Мазницына\Диссертация\Маклея\маклея каллус-1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45174" y="3609307"/>
            <a:ext cx="3419314" cy="304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3707904" y="5157192"/>
            <a:ext cx="1944216" cy="432048"/>
          </a:xfrm>
          <a:prstGeom prst="rightArrow">
            <a:avLst>
              <a:gd name="adj1" fmla="val 50000"/>
              <a:gd name="adj2" fmla="val 169049"/>
            </a:avLst>
          </a:prstGeom>
          <a:gradFill>
            <a:gsLst>
              <a:gs pos="12000">
                <a:srgbClr val="FFF200"/>
              </a:gs>
              <a:gs pos="30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35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08712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Каллусные</a:t>
            </a:r>
            <a:r>
              <a:rPr lang="ru-RU" dirty="0"/>
              <a:t> ткани в условиях </a:t>
            </a:r>
            <a:r>
              <a:rPr lang="ru-RU" i="1" dirty="0" err="1"/>
              <a:t>in</a:t>
            </a:r>
            <a:r>
              <a:rPr lang="ru-RU" i="1" dirty="0"/>
              <a:t> </a:t>
            </a:r>
            <a:r>
              <a:rPr lang="ru-RU" i="1" dirty="0" err="1"/>
              <a:t>vitro</a:t>
            </a:r>
            <a:r>
              <a:rPr lang="ru-RU" i="1" dirty="0"/>
              <a:t> </a:t>
            </a:r>
            <a:r>
              <a:rPr lang="ru-RU" dirty="0"/>
              <a:t>можно выращивать неопределенно долго, </a:t>
            </a:r>
            <a:r>
              <a:rPr lang="ru-RU" i="1" dirty="0"/>
              <a:t>периодически пересаживая их на свежую питательную среду. Удачно полученные линии </a:t>
            </a:r>
            <a:r>
              <a:rPr lang="ru-RU" i="1" dirty="0" err="1"/>
              <a:t>каллусных</a:t>
            </a:r>
            <a:r>
              <a:rPr lang="ru-RU" i="1" dirty="0"/>
              <a:t> культур требуют регулярной пересадки примерно через каждые 4 недели. </a:t>
            </a:r>
            <a:endParaRPr lang="ru-RU" i="1" dirty="0" smtClean="0"/>
          </a:p>
          <a:p>
            <a:r>
              <a:rPr lang="ru-RU" i="1" dirty="0" smtClean="0">
                <a:solidFill>
                  <a:srgbClr val="C00000"/>
                </a:solidFill>
              </a:rPr>
              <a:t>В </a:t>
            </a:r>
            <a:r>
              <a:rPr lang="ru-RU" i="1" dirty="0">
                <a:solidFill>
                  <a:srgbClr val="C00000"/>
                </a:solidFill>
              </a:rPr>
              <a:t>зависимости от условий культивирования и происхождения исходного </a:t>
            </a:r>
            <a:r>
              <a:rPr lang="ru-RU" i="1" dirty="0" err="1">
                <a:solidFill>
                  <a:srgbClr val="C00000"/>
                </a:solidFill>
              </a:rPr>
              <a:t>экспланта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в </a:t>
            </a:r>
            <a:r>
              <a:rPr lang="ru-RU" dirty="0" err="1">
                <a:solidFill>
                  <a:srgbClr val="C00000"/>
                </a:solidFill>
              </a:rPr>
              <a:t>каллусных</a:t>
            </a:r>
            <a:r>
              <a:rPr lang="ru-RU" dirty="0">
                <a:solidFill>
                  <a:srgbClr val="C00000"/>
                </a:solidFill>
              </a:rPr>
              <a:t> культурах могут происходить различные преобразования. Одно из них заключается в образовании «привыкшей» ткани. </a:t>
            </a:r>
            <a:r>
              <a:rPr lang="ru-RU" i="1" dirty="0">
                <a:solidFill>
                  <a:srgbClr val="C00000"/>
                </a:solidFill>
              </a:rPr>
              <a:t>Под действием факторов среды в процессе культивирования могут возникать мутантные клетки – продуценты больших количеств фитогормонов.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44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08712"/>
          </a:xfrm>
        </p:spPr>
        <p:txBody>
          <a:bodyPr>
            <a:normAutofit/>
          </a:bodyPr>
          <a:lstStyle/>
          <a:p>
            <a:r>
              <a:rPr lang="ru-RU" i="1" dirty="0" smtClean="0"/>
              <a:t>Если </a:t>
            </a:r>
            <a:r>
              <a:rPr lang="ru-RU" i="1" dirty="0"/>
              <a:t>такие клетки получают преимущественное развитие, то в культуре обеспечивается уровень фитогормонов, необходимый для роста ткани на питательной среде без данного регулятора роста. </a:t>
            </a:r>
            <a:endParaRPr lang="ru-RU" i="1" dirty="0" smtClean="0"/>
          </a:p>
          <a:p>
            <a:r>
              <a:rPr lang="ru-RU" i="1" dirty="0" smtClean="0"/>
              <a:t>В </a:t>
            </a:r>
            <a:r>
              <a:rPr lang="ru-RU" i="1" dirty="0"/>
              <a:t>результате могут формироваться или ауксин-независимые или </a:t>
            </a:r>
            <a:r>
              <a:rPr lang="ru-RU" i="1" dirty="0" err="1"/>
              <a:t>цитокинин</a:t>
            </a:r>
            <a:r>
              <a:rPr lang="ru-RU" i="1" dirty="0"/>
              <a:t>-независимые культуры. Их принято называть </a:t>
            </a:r>
            <a:r>
              <a:rPr lang="ru-RU" b="1" i="1" dirty="0"/>
              <a:t>«привыкшие» </a:t>
            </a:r>
            <a:r>
              <a:rPr lang="ru-RU" i="1" dirty="0"/>
              <a:t>ткани или </a:t>
            </a:r>
            <a:r>
              <a:rPr lang="ru-RU" b="1" i="1" dirty="0"/>
              <a:t>«химические» опухоли</a:t>
            </a:r>
            <a:r>
              <a:rPr lang="ru-RU" i="1" dirty="0" smtClean="0"/>
              <a:t>.</a:t>
            </a:r>
            <a:endParaRPr lang="ru-RU" i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58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9198"/>
            <a:ext cx="9144000" cy="67550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3. Цитогенетические особенности культивируемых  клеток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000" y="836712"/>
            <a:ext cx="9001000" cy="6021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ru-RU" sz="2500" dirty="0" smtClean="0">
                <a:solidFill>
                  <a:srgbClr val="C00000"/>
                </a:solidFill>
              </a:rPr>
              <a:t>Клетки </a:t>
            </a:r>
            <a:r>
              <a:rPr lang="ru-RU" sz="2500" dirty="0">
                <a:solidFill>
                  <a:srgbClr val="C00000"/>
                </a:solidFill>
              </a:rPr>
              <a:t>растений </a:t>
            </a:r>
            <a:r>
              <a:rPr lang="ru-RU" sz="2500" i="1" dirty="0" err="1">
                <a:solidFill>
                  <a:srgbClr val="C00000"/>
                </a:solidFill>
              </a:rPr>
              <a:t>in</a:t>
            </a:r>
            <a:r>
              <a:rPr lang="ru-RU" sz="2500" i="1" dirty="0">
                <a:solidFill>
                  <a:srgbClr val="C00000"/>
                </a:solidFill>
              </a:rPr>
              <a:t> </a:t>
            </a:r>
            <a:r>
              <a:rPr lang="ru-RU" sz="2500" i="1" dirty="0" err="1">
                <a:solidFill>
                  <a:srgbClr val="C00000"/>
                </a:solidFill>
              </a:rPr>
              <a:t>vitro</a:t>
            </a:r>
            <a:r>
              <a:rPr lang="ru-RU" sz="2500" i="1" dirty="0">
                <a:solidFill>
                  <a:srgbClr val="C00000"/>
                </a:solidFill>
              </a:rPr>
              <a:t> </a:t>
            </a:r>
            <a:r>
              <a:rPr lang="ru-RU" sz="2500" dirty="0">
                <a:solidFill>
                  <a:srgbClr val="C00000"/>
                </a:solidFill>
              </a:rPr>
              <a:t>значительно отличаются от тканевых клеток растений </a:t>
            </a:r>
            <a:r>
              <a:rPr lang="ru-RU" sz="2500" i="1" dirty="0" err="1">
                <a:solidFill>
                  <a:srgbClr val="C00000"/>
                </a:solidFill>
              </a:rPr>
              <a:t>in</a:t>
            </a:r>
            <a:r>
              <a:rPr lang="ru-RU" sz="2500" i="1" dirty="0">
                <a:solidFill>
                  <a:srgbClr val="C00000"/>
                </a:solidFill>
              </a:rPr>
              <a:t> </a:t>
            </a:r>
            <a:r>
              <a:rPr lang="ru-RU" sz="2500" i="1" dirty="0" err="1">
                <a:solidFill>
                  <a:srgbClr val="C00000"/>
                </a:solidFill>
              </a:rPr>
              <a:t>vivo</a:t>
            </a:r>
            <a:r>
              <a:rPr lang="ru-RU" sz="2500" dirty="0">
                <a:solidFill>
                  <a:srgbClr val="C00000"/>
                </a:solidFill>
              </a:rPr>
              <a:t>. Перевод клеток в культуру существенным образом перестраивает большинство их биологических функций. К основным перестройкам, происходящим в начале культивирования растительных клеток в условиях </a:t>
            </a:r>
            <a:r>
              <a:rPr lang="ru-RU" sz="2500" i="1" dirty="0" err="1">
                <a:solidFill>
                  <a:srgbClr val="C00000"/>
                </a:solidFill>
              </a:rPr>
              <a:t>in</a:t>
            </a:r>
            <a:r>
              <a:rPr lang="ru-RU" sz="2500" i="1" dirty="0">
                <a:solidFill>
                  <a:srgbClr val="C00000"/>
                </a:solidFill>
              </a:rPr>
              <a:t> </a:t>
            </a:r>
            <a:r>
              <a:rPr lang="ru-RU" sz="2500" i="1" dirty="0" err="1">
                <a:solidFill>
                  <a:srgbClr val="C00000"/>
                </a:solidFill>
              </a:rPr>
              <a:t>vitro</a:t>
            </a:r>
            <a:r>
              <a:rPr lang="ru-RU" sz="2500" dirty="0">
                <a:solidFill>
                  <a:srgbClr val="C00000"/>
                </a:solidFill>
              </a:rPr>
              <a:t>, относятся:</a:t>
            </a:r>
          </a:p>
          <a:p>
            <a:pPr lvl="0"/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</a:rPr>
              <a:t>генетическое 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</a:rPr>
              <a:t>перепрограммирование: одни комплексы генов репрессируются, другие активируются;</a:t>
            </a:r>
          </a:p>
          <a:p>
            <a:pPr lvl="0"/>
            <a:r>
              <a:rPr lang="ru-RU" sz="2500" dirty="0" smtClean="0">
                <a:solidFill>
                  <a:srgbClr val="C00000"/>
                </a:solidFill>
              </a:rPr>
              <a:t>изменение </a:t>
            </a:r>
            <a:r>
              <a:rPr lang="ru-RU" sz="2500" dirty="0">
                <a:solidFill>
                  <a:srgbClr val="C00000"/>
                </a:solidFill>
              </a:rPr>
              <a:t>морфологии клеток и их цитофизиологических функций (например, изменение кинетики митотического цикла);</a:t>
            </a:r>
          </a:p>
          <a:p>
            <a:pPr lvl="0"/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</a:rPr>
              <a:t>изменение 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</a:rPr>
              <a:t>трофики 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</a:rPr>
              <a:t>клетки </a:t>
            </a: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</a:rPr>
              <a:t>(совокупности </a:t>
            </a:r>
            <a:r>
              <a:rPr lang="ru-RU" sz="1600" i="1" dirty="0">
                <a:solidFill>
                  <a:schemeClr val="accent6">
                    <a:lumMod val="50000"/>
                  </a:schemeClr>
                </a:solidFill>
              </a:rPr>
              <a:t>процессов клеточного питания, обеспечивающих сохранение структуры и функции ткани или </a:t>
            </a: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</a:rPr>
              <a:t>органа);</a:t>
            </a:r>
            <a:endParaRPr lang="ru-RU" sz="1600" i="1" dirty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ru-RU" sz="2500" dirty="0" smtClean="0">
                <a:solidFill>
                  <a:srgbClr val="C00000"/>
                </a:solidFill>
              </a:rPr>
              <a:t>изменение </a:t>
            </a:r>
            <a:r>
              <a:rPr lang="ru-RU" sz="2500" dirty="0">
                <a:solidFill>
                  <a:srgbClr val="C00000"/>
                </a:solidFill>
              </a:rPr>
              <a:t>реакции клетки на различные факторы;</a:t>
            </a:r>
          </a:p>
          <a:p>
            <a:pPr lvl="0"/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</a:rPr>
              <a:t>изменение 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</a:rPr>
              <a:t>уровня интеграции и систем регуляции.</a:t>
            </a:r>
          </a:p>
          <a:p>
            <a:endParaRPr lang="ru-RU" sz="2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12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6480720"/>
          </a:xfrm>
        </p:spPr>
        <p:txBody>
          <a:bodyPr>
            <a:normAutofit lnSpcReduction="10000"/>
          </a:bodyPr>
          <a:lstStyle/>
          <a:p>
            <a:pPr marL="0" indent="447675">
              <a:buNone/>
            </a:pPr>
            <a:r>
              <a:rPr lang="ru-RU" dirty="0">
                <a:solidFill>
                  <a:srgbClr val="C00000"/>
                </a:solidFill>
              </a:rPr>
              <a:t>В многоклеточном растительном организме каждая отдельная клетка находится под контролем систем как межклеточной регуляции, так и систем интеграции и регуляции на организменном уровне. </a:t>
            </a:r>
            <a:endParaRPr lang="ru-RU" dirty="0" smtClean="0">
              <a:solidFill>
                <a:srgbClr val="C00000"/>
              </a:solidFill>
            </a:endParaRPr>
          </a:p>
          <a:p>
            <a:pPr marL="0" indent="447675">
              <a:buNone/>
            </a:pPr>
            <a:r>
              <a:rPr lang="ru-RU" dirty="0" smtClean="0"/>
              <a:t>Выделение </a:t>
            </a:r>
            <a:r>
              <a:rPr lang="ru-RU" dirty="0"/>
              <a:t>клетки из целого организма и перенос ее в искусственно созданные условия культуры практически полностью устраняет влияние межклеточных и организменных регуляторных систем. Практически единственной регуляторной системой становятся экзогенные регуляторы роста. Они имитируют сигналы центров регуляции целостного организма. </a:t>
            </a:r>
          </a:p>
        </p:txBody>
      </p:sp>
    </p:spTree>
    <p:extLst>
      <p:ext uri="{BB962C8B-B14F-4D97-AF65-F5344CB8AC3E}">
        <p14:creationId xmlns:p14="http://schemas.microsoft.com/office/powerpoint/2010/main" val="200333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807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Отключение растительной клетки от всей иерархии регуляторных систем приводит к потрясающей цитогенетической вариабельности культивируемых клеток.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/>
              <a:t>популяций длительно культивируемых </a:t>
            </a:r>
            <a:r>
              <a:rPr lang="ru-RU" i="1" dirty="0" err="1"/>
              <a:t>in</a:t>
            </a:r>
            <a:r>
              <a:rPr lang="ru-RU" i="1" dirty="0"/>
              <a:t> </a:t>
            </a:r>
            <a:r>
              <a:rPr lang="ru-RU" i="1" dirty="0" err="1"/>
              <a:t>vitro</a:t>
            </a:r>
            <a:r>
              <a:rPr lang="ru-RU" i="1" dirty="0"/>
              <a:t> </a:t>
            </a:r>
            <a:r>
              <a:rPr lang="ru-RU" dirty="0"/>
              <a:t>растительных клеток характерны следующие особенности:</a:t>
            </a:r>
          </a:p>
          <a:p>
            <a:pPr lvl="0"/>
            <a:r>
              <a:rPr lang="ru-RU" dirty="0" smtClean="0"/>
              <a:t>морфологическая </a:t>
            </a:r>
            <a:r>
              <a:rPr lang="ru-RU" dirty="0"/>
              <a:t>гетерогенность;</a:t>
            </a:r>
          </a:p>
          <a:p>
            <a:pPr lvl="0"/>
            <a:r>
              <a:rPr lang="ru-RU" dirty="0" smtClean="0"/>
              <a:t>физиологическая </a:t>
            </a:r>
            <a:r>
              <a:rPr lang="ru-RU" dirty="0"/>
              <a:t>гетерогенность;</a:t>
            </a:r>
          </a:p>
          <a:p>
            <a:pPr lvl="0"/>
            <a:r>
              <a:rPr lang="ru-RU" dirty="0" smtClean="0"/>
              <a:t>генетическая </a:t>
            </a:r>
            <a:r>
              <a:rPr lang="ru-RU" dirty="0"/>
              <a:t>гетерогенность;</a:t>
            </a:r>
          </a:p>
          <a:p>
            <a:pPr lvl="0"/>
            <a:r>
              <a:rPr lang="ru-RU" dirty="0" smtClean="0"/>
              <a:t>сохранение </a:t>
            </a:r>
            <a:r>
              <a:rPr lang="ru-RU" dirty="0"/>
              <a:t>генетических особенностей исходного вида и некоторых его эпигенетических характеристик.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960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4968552" cy="6264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i="1" dirty="0" err="1" smtClean="0"/>
              <a:t>In</a:t>
            </a:r>
            <a:r>
              <a:rPr lang="ru-RU" i="1" dirty="0" smtClean="0"/>
              <a:t> </a:t>
            </a:r>
            <a:r>
              <a:rPr lang="ru-RU" i="1" dirty="0" err="1" smtClean="0"/>
              <a:t>vitro</a:t>
            </a:r>
            <a:r>
              <a:rPr lang="ru-RU" dirty="0" smtClean="0"/>
              <a:t> каллус  образуется </a:t>
            </a:r>
            <a:r>
              <a:rPr lang="ru-RU" dirty="0"/>
              <a:t>на изолированных кусочках ткани (</a:t>
            </a:r>
            <a:r>
              <a:rPr lang="ru-RU" dirty="0" err="1"/>
              <a:t>эксплантах</a:t>
            </a:r>
            <a:r>
              <a:rPr lang="ru-RU" dirty="0" smtClean="0"/>
              <a:t>).	Образование </a:t>
            </a:r>
            <a:r>
              <a:rPr lang="ru-RU" dirty="0"/>
              <a:t>и рост </a:t>
            </a:r>
            <a:r>
              <a:rPr lang="ru-RU" dirty="0" err="1"/>
              <a:t>каллусной</a:t>
            </a:r>
            <a:r>
              <a:rPr lang="ru-RU" dirty="0"/>
              <a:t> культуры регулируется ауксинами и </a:t>
            </a:r>
            <a:r>
              <a:rPr lang="ru-RU" dirty="0" err="1"/>
              <a:t>цитокининами</a:t>
            </a:r>
            <a:r>
              <a:rPr lang="ru-RU" dirty="0"/>
              <a:t>. Эти гормоны индуцируют образование каллуса у тех растений, которые его не образуют в ответ на ранение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D:\Лямин\Мазницына\Диссертация\Маклея\маклея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257550" cy="53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 rot="2877399">
            <a:off x="4847722" y="1224601"/>
            <a:ext cx="2304256" cy="216024"/>
          </a:xfrm>
          <a:prstGeom prst="rightArrow">
            <a:avLst>
              <a:gd name="adj1" fmla="val 50000"/>
              <a:gd name="adj2" fmla="val 199914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04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4. Рост </a:t>
            </a:r>
            <a:r>
              <a:rPr lang="ru-RU" b="1" dirty="0"/>
              <a:t>клеток в культуре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692696"/>
            <a:ext cx="9108504" cy="3888432"/>
          </a:xfrm>
        </p:spPr>
        <p:txBody>
          <a:bodyPr>
            <a:normAutofit/>
          </a:bodyPr>
          <a:lstStyle/>
          <a:p>
            <a:pPr marL="0" indent="447675">
              <a:buNone/>
            </a:pPr>
            <a:r>
              <a:rPr lang="ru-RU" dirty="0"/>
              <a:t>Наиболее важной характеристикой популяции является ее рост. Обычно рост популяции клеток </a:t>
            </a:r>
            <a:r>
              <a:rPr lang="ru-RU" i="1" dirty="0" err="1"/>
              <a:t>in</a:t>
            </a:r>
            <a:r>
              <a:rPr lang="ru-RU" i="1" dirty="0"/>
              <a:t> </a:t>
            </a:r>
            <a:r>
              <a:rPr lang="ru-RU" i="1" dirty="0" err="1"/>
              <a:t>vitro</a:t>
            </a:r>
            <a:r>
              <a:rPr lang="ru-RU" i="1" dirty="0"/>
              <a:t> </a:t>
            </a:r>
            <a:r>
              <a:rPr lang="ru-RU" dirty="0"/>
              <a:t>оценивают по числу составляющих ее клеток или по их общей биомассе. В целом клетки </a:t>
            </a:r>
            <a:r>
              <a:rPr lang="ru-RU" i="1" dirty="0" err="1"/>
              <a:t>in</a:t>
            </a:r>
            <a:r>
              <a:rPr lang="ru-RU" i="1" dirty="0"/>
              <a:t> </a:t>
            </a:r>
            <a:r>
              <a:rPr lang="ru-RU" i="1" dirty="0" err="1"/>
              <a:t>vitro</a:t>
            </a:r>
            <a:r>
              <a:rPr lang="ru-RU" i="1" dirty="0"/>
              <a:t> </a:t>
            </a:r>
            <a:r>
              <a:rPr lang="ru-RU" dirty="0"/>
              <a:t>проходят фазы ростового цикла, характерные для роста клеток высших растений </a:t>
            </a:r>
            <a:r>
              <a:rPr lang="ru-RU" i="1" dirty="0" err="1"/>
              <a:t>in</a:t>
            </a:r>
            <a:r>
              <a:rPr lang="ru-RU" i="1" dirty="0"/>
              <a:t> </a:t>
            </a:r>
            <a:r>
              <a:rPr lang="ru-RU" i="1" dirty="0" err="1"/>
              <a:t>vivo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6146" name="Picture 2" descr="D:\Лямин\Мазницына\Диссертация\Маклея\маклея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" t="16109" r="-1078" b="19409"/>
          <a:stretch/>
        </p:blipFill>
        <p:spPr bwMode="auto">
          <a:xfrm>
            <a:off x="1768300" y="3936529"/>
            <a:ext cx="2762044" cy="292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7"/>
          <p:cNvSpPr>
            <a:spLocks noChangeArrowheads="1"/>
          </p:cNvSpPr>
          <p:nvPr/>
        </p:nvSpPr>
        <p:spPr bwMode="auto">
          <a:xfrm rot="21349403">
            <a:off x="4565928" y="4096021"/>
            <a:ext cx="4547281" cy="1978327"/>
          </a:xfrm>
          <a:prstGeom prst="cloudCallout">
            <a:avLst>
              <a:gd name="adj1" fmla="val -79988"/>
              <a:gd name="adj2" fmla="val -7353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i="1" dirty="0"/>
              <a:t>Каллус - особая ткань, состоящая из </a:t>
            </a:r>
            <a:r>
              <a:rPr lang="ru-RU" sz="2000" i="1" dirty="0" err="1"/>
              <a:t>недиф-ференцированных</a:t>
            </a:r>
            <a:r>
              <a:rPr lang="ru-RU" sz="2000" i="1" dirty="0"/>
              <a:t> </a:t>
            </a:r>
            <a:r>
              <a:rPr lang="ru-RU" sz="2000" i="1" dirty="0" smtClean="0"/>
              <a:t>клеток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5047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4" y="116633"/>
            <a:ext cx="9036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</a:rPr>
              <a:t>Ростовой цикл, или цикл выращивания, </a:t>
            </a:r>
            <a:r>
              <a:rPr lang="ru-RU" sz="2400" dirty="0">
                <a:solidFill>
                  <a:schemeClr val="bg1"/>
                </a:solidFill>
              </a:rPr>
              <a:t>– это период от помещения </a:t>
            </a:r>
            <a:r>
              <a:rPr lang="ru-RU" sz="2400" dirty="0" err="1">
                <a:solidFill>
                  <a:schemeClr val="bg1"/>
                </a:solidFill>
              </a:rPr>
              <a:t>инокулюма</a:t>
            </a:r>
            <a:r>
              <a:rPr lang="ru-RU" sz="2400" dirty="0">
                <a:solidFill>
                  <a:schemeClr val="bg1"/>
                </a:solidFill>
              </a:rPr>
              <a:t> на свежую питательную среду до следующего </a:t>
            </a:r>
            <a:r>
              <a:rPr lang="ru-RU" sz="2400" dirty="0" err="1">
                <a:solidFill>
                  <a:schemeClr val="bg1"/>
                </a:solidFill>
              </a:rPr>
              <a:t>субкультивирования</a:t>
            </a:r>
            <a:r>
              <a:rPr lang="ru-RU" sz="2400" dirty="0">
                <a:solidFill>
                  <a:schemeClr val="bg1"/>
                </a:solidFill>
              </a:rPr>
              <a:t>. Несмотря на морфологическую и физиологическую гетерогенность внутри популяции рост клеточных культур описывается S-образной кривой. Различают несколько фаз ростового </a:t>
            </a:r>
            <a:r>
              <a:rPr lang="ru-RU" sz="2400" dirty="0" smtClean="0">
                <a:solidFill>
                  <a:schemeClr val="bg1"/>
                </a:solidFill>
              </a:rPr>
              <a:t>цикла: 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1337" t="19517" r="1820" b="29357"/>
          <a:stretch/>
        </p:blipFill>
        <p:spPr bwMode="auto">
          <a:xfrm>
            <a:off x="1187624" y="2393664"/>
            <a:ext cx="7884368" cy="4437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6173616"/>
            <a:ext cx="162736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i="1" dirty="0" smtClean="0"/>
              <a:t>Лаг–фаза (Латентная) </a:t>
            </a:r>
            <a:endParaRPr lang="ru-RU" sz="105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22737" y="5792230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i="1" dirty="0"/>
              <a:t>Логарифмическая фаза</a:t>
            </a:r>
            <a:endParaRPr lang="ru-RU" sz="9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60697" y="4377376"/>
            <a:ext cx="1072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i="1" dirty="0"/>
              <a:t>Линейная фаза </a:t>
            </a:r>
            <a:endParaRPr lang="ru-RU" sz="1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42451" y="2881200"/>
            <a:ext cx="17283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i="1" dirty="0" smtClean="0"/>
              <a:t>Фаза </a:t>
            </a:r>
            <a:r>
              <a:rPr lang="ru-RU" sz="1100" b="1" i="1" dirty="0"/>
              <a:t>замедления роста </a:t>
            </a:r>
            <a:endParaRPr lang="ru-RU" sz="11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3235552"/>
            <a:ext cx="149432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i="1" dirty="0"/>
              <a:t>Стационарная фаза 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64563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552728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/>
              <a:t>Лаг–фаза </a:t>
            </a:r>
            <a:r>
              <a:rPr lang="ru-RU" dirty="0"/>
              <a:t>– начальный период в ростовом цикле, в котором клетки не размножаются и не увеличиваются в размерах. Однако на протяжении этого периода в клетках происходят важные изменения, направленные на подготовку и вступление их в фазу активного деления. </a:t>
            </a:r>
            <a:endParaRPr lang="ru-RU" dirty="0" smtClean="0"/>
          </a:p>
          <a:p>
            <a:r>
              <a:rPr lang="ru-RU" b="1" i="1" dirty="0" smtClean="0"/>
              <a:t>Логарифмическая </a:t>
            </a:r>
            <a:r>
              <a:rPr lang="ru-RU" b="1" i="1" dirty="0"/>
              <a:t>фаза </a:t>
            </a:r>
            <a:r>
              <a:rPr lang="ru-RU" dirty="0"/>
              <a:t>– это ограниченный период в ростовом цикле, в ходе которого происходит экспоненциальное (логарифмическое) увеличение количества клеток за счет их интенсивного деления, и как следствие – увеличение сухого вещества. В течение этой фазы наблюдаются </a:t>
            </a:r>
            <a:r>
              <a:rPr lang="ru-RU" dirty="0" smtClean="0"/>
              <a:t>цитологические </a:t>
            </a:r>
            <a:r>
              <a:rPr lang="ru-RU" dirty="0"/>
              <a:t>и метаболические изменения. </a:t>
            </a:r>
            <a:r>
              <a:rPr lang="ru-RU" dirty="0" smtClean="0"/>
              <a:t>В </a:t>
            </a:r>
            <a:r>
              <a:rPr lang="ru-RU" dirty="0"/>
              <a:t>течение поздней экспоненциальной фазы наблюдается замедление клеточного деления, а увеличение биомассы происходит за счет растяжения клеток.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076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552728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/>
              <a:t>Линейная фаза </a:t>
            </a:r>
            <a:r>
              <a:rPr lang="ru-RU" dirty="0"/>
              <a:t>очень короткая. Удельная скорость роста культуры в этой фазе практически постоянная. </a:t>
            </a:r>
            <a:endParaRPr lang="ru-RU" dirty="0" smtClean="0"/>
          </a:p>
          <a:p>
            <a:r>
              <a:rPr lang="ru-RU" dirty="0" smtClean="0"/>
              <a:t>Наступление </a:t>
            </a:r>
            <a:r>
              <a:rPr lang="ru-RU" b="1" i="1" dirty="0"/>
              <a:t>фазы замедления роста </a:t>
            </a:r>
            <a:r>
              <a:rPr lang="ru-RU" dirty="0"/>
              <a:t>обусловлено истощением питательной среды (в основном источников углеводного, азотного и фосфорного питания). В течение этой фазы размер клеток еще продолжает возрастать, однако количество клеток не изменяется.</a:t>
            </a:r>
          </a:p>
          <a:p>
            <a:r>
              <a:rPr lang="ru-RU" dirty="0"/>
              <a:t>Отмечается увеличение морфологической гетерогенности клеток и органелл. Цитологические изменения заключаются в изменении числа органелл, а также изменении формы митохондрий и др. Могут происходить выбросы этилена. Наблюдается синтез ферментов, ключевых для вторичного метаболизма, начинается синтез «белков старения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292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552728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Стационарная </a:t>
            </a:r>
            <a:r>
              <a:rPr lang="ru-RU" b="1" i="1" dirty="0"/>
              <a:t>фаза </a:t>
            </a:r>
            <a:r>
              <a:rPr lang="ru-RU" dirty="0"/>
              <a:t>– период ростового цикла, в ходе которого </a:t>
            </a:r>
            <a:r>
              <a:rPr lang="ru-RU" dirty="0" err="1"/>
              <a:t>каллусная</a:t>
            </a:r>
            <a:r>
              <a:rPr lang="ru-RU" dirty="0"/>
              <a:t> или суспензионная культура достигает максимума сухого веса. В </a:t>
            </a:r>
            <a:r>
              <a:rPr lang="ru-RU" dirty="0" err="1"/>
              <a:t>культуральной</a:t>
            </a:r>
            <a:r>
              <a:rPr lang="ru-RU" dirty="0"/>
              <a:t> среде накапливаются продукты жизнедеятельности клеток, угнетающие рост культуры. В клетках резко уменьшается объем цитоплазмы, вакуоль достигает максимальной величины. Наблюдается разрушение органелл. Резко падает активность дыхания. </a:t>
            </a:r>
            <a:r>
              <a:rPr lang="ru-RU" dirty="0" smtClean="0"/>
              <a:t>Для </a:t>
            </a:r>
            <a:r>
              <a:rPr lang="ru-RU" dirty="0"/>
              <a:t>того чтобы не наступила гибель клеток, необходима пересадка культуры на свежую питательную среду.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7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5. Типы дифференцировки в культуре </a:t>
            </a:r>
            <a:r>
              <a:rPr lang="ru-RU" sz="3600" b="1" dirty="0" smtClean="0"/>
              <a:t>клеток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2565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Дифференцировка клеток растений </a:t>
            </a:r>
            <a:r>
              <a:rPr lang="ru-RU" i="1" dirty="0" err="1"/>
              <a:t>in</a:t>
            </a:r>
            <a:r>
              <a:rPr lang="ru-RU" i="1" dirty="0"/>
              <a:t> </a:t>
            </a:r>
            <a:r>
              <a:rPr lang="ru-RU" i="1" dirty="0" err="1"/>
              <a:t>vitro</a:t>
            </a:r>
            <a:r>
              <a:rPr lang="ru-RU" i="1" dirty="0"/>
              <a:t> </a:t>
            </a:r>
            <a:r>
              <a:rPr lang="ru-RU" dirty="0"/>
              <a:t>может происходить различными путями и в разной степени – от дифференцировки отдельных клеток до развития целого растения. Выделяют следующие ее типы: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C00000"/>
                </a:solidFill>
              </a:rPr>
              <a:t>1</a:t>
            </a:r>
            <a:r>
              <a:rPr lang="ru-RU" dirty="0">
                <a:solidFill>
                  <a:srgbClr val="C00000"/>
                </a:solidFill>
              </a:rPr>
              <a:t>. Наиболее простой вид дифференцировки – появление в </a:t>
            </a:r>
            <a:r>
              <a:rPr lang="ru-RU" dirty="0" err="1">
                <a:solidFill>
                  <a:srgbClr val="C00000"/>
                </a:solidFill>
              </a:rPr>
              <a:t>каллусной</a:t>
            </a:r>
            <a:r>
              <a:rPr lang="ru-RU" dirty="0">
                <a:solidFill>
                  <a:srgbClr val="C00000"/>
                </a:solidFill>
              </a:rPr>
              <a:t> ткани дифференцированных клеток, имеющих специфическое морфологическое строение и выполняющих особые функции. </a:t>
            </a:r>
            <a:r>
              <a:rPr lang="ru-RU" sz="2600" i="1" dirty="0">
                <a:solidFill>
                  <a:srgbClr val="C00000"/>
                </a:solidFill>
              </a:rPr>
              <a:t>Достаточно часто наблюдается возникновение </a:t>
            </a:r>
            <a:r>
              <a:rPr lang="ru-RU" sz="2600" i="1" dirty="0" err="1">
                <a:solidFill>
                  <a:srgbClr val="C00000"/>
                </a:solidFill>
              </a:rPr>
              <a:t>эпибластов</a:t>
            </a:r>
            <a:r>
              <a:rPr lang="ru-RU" sz="2600" i="1" dirty="0">
                <a:solidFill>
                  <a:srgbClr val="C00000"/>
                </a:solidFill>
              </a:rPr>
              <a:t> – клеток, депонирующих запасные вещества, а также вторичные метаболиты.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53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2. Гистологическая дифференцировка </a:t>
            </a:r>
            <a:r>
              <a:rPr lang="ru-RU" dirty="0" err="1"/>
              <a:t>каллусных</a:t>
            </a:r>
            <a:r>
              <a:rPr lang="ru-RU" dirty="0"/>
              <a:t> клеток (гистогенез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2" t="16499" r="8899" b="7300"/>
          <a:stretch/>
        </p:blipFill>
        <p:spPr bwMode="auto">
          <a:xfrm>
            <a:off x="3673649" y="1531860"/>
            <a:ext cx="5296222" cy="4111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340768"/>
            <a:ext cx="3566145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i="1" dirty="0">
                <a:solidFill>
                  <a:srgbClr val="C00000"/>
                </a:solidFill>
              </a:rPr>
              <a:t>В </a:t>
            </a:r>
            <a:r>
              <a:rPr lang="ru-RU" sz="2600" i="1" dirty="0" err="1">
                <a:solidFill>
                  <a:srgbClr val="C00000"/>
                </a:solidFill>
              </a:rPr>
              <a:t>каллусной</a:t>
            </a:r>
            <a:r>
              <a:rPr lang="ru-RU" sz="2600" i="1" dirty="0">
                <a:solidFill>
                  <a:srgbClr val="C00000"/>
                </a:solidFill>
              </a:rPr>
              <a:t> ткани может проходить образование млечников, волокон, трихом; сюда же можно отнести образование элементов сосудистой системы – трахеи и </a:t>
            </a:r>
            <a:r>
              <a:rPr lang="ru-RU" sz="2600" i="1" dirty="0" err="1">
                <a:solidFill>
                  <a:srgbClr val="C00000"/>
                </a:solidFill>
              </a:rPr>
              <a:t>трахеиды</a:t>
            </a:r>
            <a:r>
              <a:rPr lang="ru-RU" sz="2600" i="1" dirty="0">
                <a:solidFill>
                  <a:srgbClr val="C00000"/>
                </a:solidFill>
              </a:rPr>
              <a:t> ксилемы, ситовидные трубки </a:t>
            </a:r>
            <a:r>
              <a:rPr lang="ru-RU" sz="2600" i="1" dirty="0" smtClean="0">
                <a:solidFill>
                  <a:srgbClr val="C00000"/>
                </a:solidFill>
              </a:rPr>
              <a:t>и клетки-спутницы  флоэмы.</a:t>
            </a:r>
            <a:endParaRPr lang="ru-RU" sz="2600" i="1" dirty="0">
              <a:solidFill>
                <a:srgbClr val="C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27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5544616" cy="6624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. Органогенез – это дифференциация </a:t>
            </a:r>
            <a:r>
              <a:rPr lang="ru-RU" dirty="0" err="1"/>
              <a:t>каллусных</a:t>
            </a:r>
            <a:r>
              <a:rPr lang="ru-RU" dirty="0"/>
              <a:t> клеток в целые органы; превращение их в апексы стеблей или </a:t>
            </a:r>
            <a:r>
              <a:rPr lang="ru-RU" dirty="0" err="1" smtClean="0"/>
              <a:t>флоральные</a:t>
            </a:r>
            <a:r>
              <a:rPr lang="ru-RU" dirty="0" smtClean="0"/>
              <a:t> </a:t>
            </a:r>
            <a:r>
              <a:rPr lang="ru-RU" dirty="0"/>
              <a:t>элементы.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4. Соматический эмбриогенез – образование в </a:t>
            </a:r>
            <a:r>
              <a:rPr lang="ru-RU" dirty="0" err="1">
                <a:solidFill>
                  <a:srgbClr val="C00000"/>
                </a:solidFill>
              </a:rPr>
              <a:t>каллусной</a:t>
            </a:r>
            <a:r>
              <a:rPr lang="ru-RU" dirty="0">
                <a:solidFill>
                  <a:srgbClr val="C00000"/>
                </a:solidFill>
              </a:rPr>
              <a:t> ткани или суспензионной культуре </a:t>
            </a:r>
            <a:r>
              <a:rPr lang="ru-RU" dirty="0" err="1">
                <a:solidFill>
                  <a:srgbClr val="C00000"/>
                </a:solidFill>
              </a:rPr>
              <a:t>эмбриоидов</a:t>
            </a:r>
            <a:r>
              <a:rPr lang="ru-RU" dirty="0">
                <a:solidFill>
                  <a:srgbClr val="C00000"/>
                </a:solidFill>
              </a:rPr>
              <a:t>, т.е. зачатков </a:t>
            </a:r>
            <a:r>
              <a:rPr lang="ru-RU" dirty="0" err="1">
                <a:solidFill>
                  <a:srgbClr val="C00000"/>
                </a:solidFill>
              </a:rPr>
              <a:t>интактного</a:t>
            </a:r>
            <a:r>
              <a:rPr lang="ru-RU" dirty="0">
                <a:solidFill>
                  <a:srgbClr val="C00000"/>
                </a:solidFill>
              </a:rPr>
              <a:t> растения, способных развиваться во взрослое растение.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943122"/>
            <a:ext cx="3089523" cy="2502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84329" y="3356992"/>
            <a:ext cx="2705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Ризогенез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84329" y="6439272"/>
            <a:ext cx="2417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Развитие </a:t>
            </a:r>
            <a:r>
              <a:rPr lang="ru-RU" dirty="0" err="1"/>
              <a:t>эмбриоидов</a:t>
            </a:r>
            <a:r>
              <a:rPr lang="ru-RU" dirty="0"/>
              <a:t>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6631"/>
            <a:ext cx="2809900" cy="312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68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5400600" cy="59046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 smtClean="0"/>
              <a:t>	Морфогенез </a:t>
            </a:r>
            <a:r>
              <a:rPr lang="ru-RU" dirty="0"/>
              <a:t>в культуре </a:t>
            </a:r>
            <a:r>
              <a:rPr lang="ru-RU" i="1" dirty="0" err="1"/>
              <a:t>in</a:t>
            </a:r>
            <a:r>
              <a:rPr lang="ru-RU" i="1" dirty="0"/>
              <a:t> </a:t>
            </a:r>
            <a:r>
              <a:rPr lang="ru-RU" i="1" dirty="0" err="1"/>
              <a:t>vitro</a:t>
            </a:r>
            <a:r>
              <a:rPr lang="ru-RU" i="1" dirty="0"/>
              <a:t> </a:t>
            </a:r>
            <a:r>
              <a:rPr lang="ru-RU" dirty="0"/>
              <a:t>принято делить на два типа:</a:t>
            </a:r>
          </a:p>
          <a:p>
            <a:pPr marL="0" lvl="0" indent="0">
              <a:buNone/>
            </a:pPr>
            <a:r>
              <a:rPr lang="ru-RU" dirty="0" smtClean="0"/>
              <a:t>1. образование </a:t>
            </a:r>
            <a:r>
              <a:rPr lang="ru-RU" dirty="0" err="1"/>
              <a:t>монополярных</a:t>
            </a:r>
            <a:r>
              <a:rPr lang="ru-RU" dirty="0"/>
              <a:t> органов: апексы; вегетативные побеги; побеги, развивающиеся как </a:t>
            </a:r>
            <a:r>
              <a:rPr lang="ru-RU" dirty="0" err="1"/>
              <a:t>флоральные</a:t>
            </a:r>
            <a:r>
              <a:rPr lang="ru-RU" dirty="0"/>
              <a:t> элементы; кончики корней;</a:t>
            </a:r>
          </a:p>
          <a:p>
            <a:pPr marL="0" lvl="0" indent="0">
              <a:buNone/>
            </a:pPr>
            <a:r>
              <a:rPr lang="ru-RU" dirty="0" smtClean="0"/>
              <a:t>2. образование </a:t>
            </a:r>
            <a:r>
              <a:rPr lang="ru-RU" dirty="0"/>
              <a:t>биполярных органов, развивающихся как соматические </a:t>
            </a:r>
            <a:r>
              <a:rPr lang="ru-RU" dirty="0" err="1"/>
              <a:t>эмбриоиды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92" y="2996952"/>
            <a:ext cx="2763783" cy="368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162" y="260648"/>
            <a:ext cx="2739413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2" y="6193214"/>
            <a:ext cx="62521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C00000"/>
                </a:solidFill>
              </a:rPr>
              <a:t>Соматический эмбриогенез – восстановление целого организма из его части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11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88640"/>
            <a:ext cx="6336704" cy="6669360"/>
          </a:xfrm>
        </p:spPr>
        <p:txBody>
          <a:bodyPr>
            <a:normAutofit fontScale="92500" lnSpcReduction="10000"/>
          </a:bodyPr>
          <a:lstStyle/>
          <a:p>
            <a:r>
              <a:rPr lang="ru-RU" sz="3400" dirty="0"/>
              <a:t>Кроме того, различают прямой и непрямой органогенез.</a:t>
            </a:r>
          </a:p>
          <a:p>
            <a:r>
              <a:rPr lang="ru-RU" sz="3400" dirty="0"/>
              <a:t>Прямой органогенез – это путь, при котором развитие корней, стеблевых и цветочных почек происходит непосредственно из клеток </a:t>
            </a:r>
            <a:r>
              <a:rPr lang="ru-RU" sz="3400" dirty="0" err="1"/>
              <a:t>экспланта</a:t>
            </a:r>
            <a:r>
              <a:rPr lang="ru-RU" sz="3400" dirty="0"/>
              <a:t> без образования каллуса. </a:t>
            </a:r>
            <a:endParaRPr lang="ru-RU" sz="3400" dirty="0" smtClean="0"/>
          </a:p>
          <a:p>
            <a:r>
              <a:rPr lang="ru-RU" sz="3400" dirty="0"/>
              <a:t>Непрямой органогенез – путь формирования морфологических структур, приводящий к образованию корней, стеблевых и цветочных почек в </a:t>
            </a:r>
            <a:r>
              <a:rPr lang="ru-RU" sz="3400" dirty="0" err="1"/>
              <a:t>каллусной</a:t>
            </a:r>
            <a:r>
              <a:rPr lang="ru-RU" sz="3400" dirty="0"/>
              <a:t> культуре.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624" y="260647"/>
            <a:ext cx="2368051" cy="223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D:\Лямин\Мазницына\Диссертация\Маклея\маклея побеги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258" y="2852936"/>
            <a:ext cx="2679377" cy="240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92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65"/>
            <a:ext cx="9144000" cy="1117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>
                <a:solidFill>
                  <a:srgbClr val="C00000"/>
                </a:solidFill>
              </a:rPr>
              <a:t>Каллусную</a:t>
            </a:r>
            <a:r>
              <a:rPr lang="ru-RU" dirty="0">
                <a:solidFill>
                  <a:srgbClr val="C00000"/>
                </a:solidFill>
              </a:rPr>
              <a:t> ткань </a:t>
            </a:r>
            <a:r>
              <a:rPr lang="ru-RU" i="1" dirty="0" err="1">
                <a:solidFill>
                  <a:srgbClr val="C00000"/>
                </a:solidFill>
              </a:rPr>
              <a:t>in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 err="1">
                <a:solidFill>
                  <a:srgbClr val="C00000"/>
                </a:solidFill>
              </a:rPr>
              <a:t>vitro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можно получить практически из любой живой ткани </a:t>
            </a:r>
            <a:r>
              <a:rPr lang="ru-RU" dirty="0" smtClean="0">
                <a:solidFill>
                  <a:srgbClr val="C00000"/>
                </a:solidFill>
              </a:rPr>
              <a:t>растения.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742" y="1556792"/>
            <a:ext cx="5746074" cy="496855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124744"/>
            <a:ext cx="30243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Выбор </a:t>
            </a:r>
            <a:r>
              <a:rPr lang="ru-RU" sz="2800" dirty="0" err="1"/>
              <a:t>экспланта</a:t>
            </a:r>
            <a:r>
              <a:rPr lang="ru-RU" sz="2800" dirty="0"/>
              <a:t> </a:t>
            </a:r>
            <a:r>
              <a:rPr lang="ru-RU" sz="2800" dirty="0" smtClean="0"/>
              <a:t>определяется </a:t>
            </a:r>
            <a:r>
              <a:rPr lang="ru-RU" sz="2800" dirty="0"/>
              <a:t>целями исследования. Необходимо убедиться, что выбранный </a:t>
            </a:r>
            <a:r>
              <a:rPr lang="ru-RU" sz="2800" dirty="0" err="1"/>
              <a:t>эксплант</a:t>
            </a:r>
            <a:r>
              <a:rPr lang="ru-RU" sz="2800" dirty="0"/>
              <a:t> находится в подходящем биологическом состоянии.</a:t>
            </a:r>
          </a:p>
        </p:txBody>
      </p:sp>
    </p:spTree>
    <p:extLst>
      <p:ext uri="{BB962C8B-B14F-4D97-AF65-F5344CB8AC3E}">
        <p14:creationId xmlns:p14="http://schemas.microsoft.com/office/powerpoint/2010/main" val="221562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525538"/>
            <a:ext cx="9144000" cy="5256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В</a:t>
            </a:r>
            <a:r>
              <a:rPr lang="ru-RU" sz="2400" b="1" dirty="0" smtClean="0">
                <a:solidFill>
                  <a:srgbClr val="C00000"/>
                </a:solidFill>
              </a:rPr>
              <a:t>озможные </a:t>
            </a:r>
            <a:r>
              <a:rPr lang="ru-RU" sz="2400" b="1" dirty="0">
                <a:solidFill>
                  <a:srgbClr val="C00000"/>
                </a:solidFill>
              </a:rPr>
              <a:t>пути преобразования при культивировании изолированных растительных тканей и индукции </a:t>
            </a:r>
            <a:r>
              <a:rPr lang="ru-RU" sz="2400" b="1" dirty="0" smtClean="0">
                <a:solidFill>
                  <a:srgbClr val="C00000"/>
                </a:solidFill>
              </a:rPr>
              <a:t>морфогенеза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556792"/>
            <a:ext cx="9144000" cy="5256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Овал 2"/>
          <p:cNvSpPr/>
          <p:nvPr/>
        </p:nvSpPr>
        <p:spPr>
          <a:xfrm>
            <a:off x="1115616" y="4185084"/>
            <a:ext cx="1440160" cy="10441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331" y="1601416"/>
            <a:ext cx="9144000" cy="5256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Овал 6"/>
          <p:cNvSpPr/>
          <p:nvPr/>
        </p:nvSpPr>
        <p:spPr>
          <a:xfrm>
            <a:off x="1133947" y="4229708"/>
            <a:ext cx="1440160" cy="10441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39552" y="3284984"/>
            <a:ext cx="1440160" cy="9001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499992" y="4293096"/>
            <a:ext cx="1440160" cy="10441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012160" y="4447567"/>
            <a:ext cx="1440160" cy="9001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11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3000" i="1" dirty="0" smtClean="0"/>
              <a:t>Направление </a:t>
            </a:r>
            <a:r>
              <a:rPr lang="ru-RU" sz="3000" i="1" dirty="0"/>
              <a:t>процесса органогенеза </a:t>
            </a:r>
            <a:r>
              <a:rPr lang="ru-RU" sz="3000" i="1" dirty="0" err="1"/>
              <a:t>in</a:t>
            </a:r>
            <a:r>
              <a:rPr lang="ru-RU" sz="3000" i="1" dirty="0"/>
              <a:t> </a:t>
            </a:r>
            <a:r>
              <a:rPr lang="ru-RU" sz="3000" i="1" dirty="0" err="1"/>
              <a:t>vitro</a:t>
            </a:r>
            <a:r>
              <a:rPr lang="ru-RU" sz="3000" i="1" dirty="0"/>
              <a:t> зависит от </a:t>
            </a:r>
            <a:r>
              <a:rPr lang="ru-RU" sz="3000" i="1" dirty="0" smtClean="0"/>
              <a:t>следующих факторов:</a:t>
            </a:r>
          </a:p>
          <a:p>
            <a:pPr marL="0" indent="0">
              <a:buNone/>
            </a:pPr>
            <a:endParaRPr lang="ru-RU" sz="3000" i="1" dirty="0"/>
          </a:p>
          <a:p>
            <a:pPr lvl="0"/>
            <a:r>
              <a:rPr lang="ru-RU" sz="3000" i="1" dirty="0"/>
              <a:t>таксономической принадлежности и генотипа исходного растения;</a:t>
            </a:r>
          </a:p>
          <a:p>
            <a:pPr lvl="0"/>
            <a:r>
              <a:rPr lang="ru-RU" sz="3000" i="1" dirty="0">
                <a:solidFill>
                  <a:srgbClr val="C00000"/>
                </a:solidFill>
              </a:rPr>
              <a:t>онтогенетического возраста растения;</a:t>
            </a:r>
          </a:p>
          <a:p>
            <a:pPr lvl="0"/>
            <a:r>
              <a:rPr lang="ru-RU" sz="3000" i="1" dirty="0"/>
              <a:t>локализации ткани, использованной в качестве </a:t>
            </a:r>
            <a:r>
              <a:rPr lang="ru-RU" sz="3000" i="1" dirty="0" err="1"/>
              <a:t>экспланта</a:t>
            </a:r>
            <a:r>
              <a:rPr lang="ru-RU" sz="3000" i="1" dirty="0"/>
              <a:t>;</a:t>
            </a:r>
          </a:p>
          <a:p>
            <a:pPr lvl="0"/>
            <a:r>
              <a:rPr lang="ru-RU" sz="3000" i="1" dirty="0">
                <a:solidFill>
                  <a:srgbClr val="C00000"/>
                </a:solidFill>
              </a:rPr>
              <a:t>действия физических факторов при культивировании (температура, содержание кислорода, продолжительность и качество освещения);</a:t>
            </a:r>
          </a:p>
          <a:p>
            <a:pPr lvl="0"/>
            <a:r>
              <a:rPr lang="ru-RU" sz="3000" i="1" dirty="0"/>
              <a:t>длительности культивирования;</a:t>
            </a:r>
          </a:p>
          <a:p>
            <a:pPr lvl="0"/>
            <a:r>
              <a:rPr lang="ru-RU" sz="3000" i="1" dirty="0">
                <a:solidFill>
                  <a:srgbClr val="C00000"/>
                </a:solidFill>
              </a:rPr>
              <a:t>состава питательной среды.</a:t>
            </a:r>
          </a:p>
          <a:p>
            <a:pPr marL="0" indent="0">
              <a:buNone/>
            </a:pPr>
            <a:endParaRPr lang="ru-RU" sz="3000" i="1" dirty="0" smtClean="0"/>
          </a:p>
          <a:p>
            <a:pPr marL="0" indent="0">
              <a:buNone/>
            </a:pPr>
            <a:endParaRPr lang="ru-RU" sz="3000" i="1" dirty="0"/>
          </a:p>
          <a:p>
            <a:pPr marL="0" indent="0">
              <a:buNone/>
            </a:pPr>
            <a:r>
              <a:rPr lang="ru-RU" sz="3000" i="1" dirty="0" smtClean="0"/>
              <a:t>См. лекцию 2</a:t>
            </a:r>
            <a:endParaRPr lang="ru-RU" sz="3000" i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624736"/>
          </a:xfrm>
        </p:spPr>
        <p:txBody>
          <a:bodyPr>
            <a:normAutofit lnSpcReduction="10000"/>
          </a:bodyPr>
          <a:lstStyle/>
          <a:p>
            <a:pPr marL="0" indent="447675">
              <a:buNone/>
            </a:pPr>
            <a:r>
              <a:rPr lang="ru-RU" i="1" dirty="0">
                <a:solidFill>
                  <a:srgbClr val="C00000"/>
                </a:solidFill>
              </a:rPr>
              <a:t>Зависимость от таксономической принадлежности наиболее хорошо прослеживается при сравнении особенностей культивирования изолированных органов и тканей у двудольных и однодольных растений.</a:t>
            </a:r>
          </a:p>
          <a:p>
            <a:pPr marL="0" indent="447675">
              <a:buNone/>
            </a:pPr>
            <a:r>
              <a:rPr lang="ru-RU" i="1" dirty="0"/>
              <a:t>У </a:t>
            </a:r>
            <a:r>
              <a:rPr lang="ru-RU" i="1" u="sng" dirty="0"/>
              <a:t>двудольных растений </a:t>
            </a:r>
            <a:r>
              <a:rPr lang="ru-RU" i="1" dirty="0" err="1"/>
              <a:t>каллусную</a:t>
            </a:r>
            <a:r>
              <a:rPr lang="ru-RU" i="1" dirty="0"/>
              <a:t> ткань способную к органогенезу можно индуцировать не только из </a:t>
            </a:r>
            <a:r>
              <a:rPr lang="ru-RU" i="1" dirty="0" err="1"/>
              <a:t>меристематических</a:t>
            </a:r>
            <a:r>
              <a:rPr lang="ru-RU" i="1" dirty="0"/>
              <a:t> клеток, но из </a:t>
            </a:r>
            <a:r>
              <a:rPr lang="ru-RU" i="1" dirty="0">
                <a:solidFill>
                  <a:srgbClr val="C00000"/>
                </a:solidFill>
              </a:rPr>
              <a:t>вполне дифференцированных тканей листьев, стебля, корня. </a:t>
            </a:r>
            <a:endParaRPr lang="ru-RU" i="1" dirty="0" smtClean="0">
              <a:solidFill>
                <a:srgbClr val="C00000"/>
              </a:solidFill>
            </a:endParaRPr>
          </a:p>
          <a:p>
            <a:pPr marL="0" indent="447675">
              <a:buNone/>
            </a:pPr>
            <a:r>
              <a:rPr lang="ru-RU" i="1" dirty="0" smtClean="0"/>
              <a:t>У </a:t>
            </a:r>
            <a:r>
              <a:rPr lang="ru-RU" i="1" u="sng" dirty="0"/>
              <a:t>однодольных растений </a:t>
            </a:r>
            <a:r>
              <a:rPr lang="ru-RU" i="1" dirty="0"/>
              <a:t>для получения </a:t>
            </a:r>
            <a:r>
              <a:rPr lang="ru-RU" i="1" dirty="0" err="1"/>
              <a:t>каллусной</a:t>
            </a:r>
            <a:r>
              <a:rPr lang="ru-RU" i="1" dirty="0"/>
              <a:t> ткани в качестве </a:t>
            </a:r>
            <a:r>
              <a:rPr lang="ru-RU" i="1" dirty="0" err="1"/>
              <a:t>эксплантов</a:t>
            </a:r>
            <a:r>
              <a:rPr lang="ru-RU" i="1" dirty="0"/>
              <a:t> используют только ткани, содержащие </a:t>
            </a:r>
            <a:r>
              <a:rPr lang="ru-RU" i="1" dirty="0" err="1">
                <a:solidFill>
                  <a:srgbClr val="C00000"/>
                </a:solidFill>
              </a:rPr>
              <a:t>меристематические</a:t>
            </a:r>
            <a:r>
              <a:rPr lang="ru-RU" i="1" dirty="0">
                <a:solidFill>
                  <a:srgbClr val="C00000"/>
                </a:solidFill>
              </a:rPr>
              <a:t> клетки.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62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Перечень семейств высших растений, расположенных по степени снижения способности к </a:t>
            </a:r>
            <a:r>
              <a:rPr lang="ru-RU" sz="2800" dirty="0" smtClean="0"/>
              <a:t>органогенезу</a:t>
            </a:r>
            <a:endParaRPr lang="ru-RU" sz="28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6" r="6953"/>
          <a:stretch/>
        </p:blipFill>
        <p:spPr bwMode="auto">
          <a:xfrm>
            <a:off x="107504" y="1700808"/>
            <a:ext cx="9036496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2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02" y="4941168"/>
            <a:ext cx="9115797" cy="1916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	Такие </a:t>
            </a:r>
            <a:r>
              <a:rPr lang="ru-RU" sz="2800" dirty="0"/>
              <a:t>различия в характере органогенеза при культивировании на средах одинакового состава определяются содержанием эндогенных фитогормонов в тканях исходного </a:t>
            </a:r>
            <a:r>
              <a:rPr lang="ru-RU" sz="2800" dirty="0" err="1"/>
              <a:t>экспланта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95536" y="741834"/>
            <a:ext cx="2448272" cy="1152128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92D050"/>
              </a:gs>
              <a:gs pos="50000">
                <a:srgbClr val="3EE85E"/>
              </a:gs>
              <a:gs pos="100000">
                <a:srgbClr val="00B05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Культивирование молодых листьев</a:t>
            </a:r>
            <a:endParaRPr lang="ru-RU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995936" y="548680"/>
            <a:ext cx="2448272" cy="1224136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92D050"/>
              </a:gs>
              <a:gs pos="50000">
                <a:srgbClr val="3EE85E"/>
              </a:gs>
              <a:gs pos="100000">
                <a:srgbClr val="00B05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Образование корней</a:t>
            </a:r>
            <a:endParaRPr lang="ru-RU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597299" y="2073982"/>
            <a:ext cx="2448272" cy="1152128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92D050"/>
              </a:gs>
              <a:gs pos="50000">
                <a:srgbClr val="3EE85E"/>
              </a:gs>
              <a:gs pos="100000">
                <a:srgbClr val="00B05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Культивирование листьев растений средних по возрасту</a:t>
            </a:r>
            <a:endParaRPr lang="ru-RU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444208" y="1893962"/>
            <a:ext cx="2448272" cy="1224136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92D050"/>
              </a:gs>
              <a:gs pos="50000">
                <a:srgbClr val="3EE85E"/>
              </a:gs>
              <a:gs pos="100000">
                <a:srgbClr val="00B05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Образование стеблевых почек, корней</a:t>
            </a:r>
            <a:endParaRPr lang="ru-RU" dirty="0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04131" y="3550146"/>
            <a:ext cx="2448272" cy="1152128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92D050"/>
              </a:gs>
              <a:gs pos="50000">
                <a:srgbClr val="3EE85E"/>
              </a:gs>
              <a:gs pos="100000">
                <a:srgbClr val="00B05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Культивирование листьев зрелых растений</a:t>
            </a:r>
            <a:endParaRPr lang="ru-RU" dirty="0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923928" y="3478138"/>
            <a:ext cx="2448272" cy="1224136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92D050"/>
              </a:gs>
              <a:gs pos="50000">
                <a:srgbClr val="3EE85E"/>
              </a:gs>
              <a:gs pos="100000">
                <a:srgbClr val="00B05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Образование стеблевых почек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2987824" y="1101874"/>
            <a:ext cx="936104" cy="288032"/>
          </a:xfrm>
          <a:prstGeom prst="rightArrow">
            <a:avLst>
              <a:gd name="adj1" fmla="val 50000"/>
              <a:gd name="adj2" fmla="val 1260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364088" y="2499345"/>
            <a:ext cx="936104" cy="288032"/>
          </a:xfrm>
          <a:prstGeom prst="rightArrow">
            <a:avLst>
              <a:gd name="adj1" fmla="val 50000"/>
              <a:gd name="adj2" fmla="val 1260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2859038" y="3982194"/>
            <a:ext cx="936104" cy="288032"/>
          </a:xfrm>
          <a:prstGeom prst="rightArrow">
            <a:avLst>
              <a:gd name="adj1" fmla="val 50000"/>
              <a:gd name="adj2" fmla="val 1260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0" y="0"/>
            <a:ext cx="9115797" cy="4766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Характер органогенеза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94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48071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4500" dirty="0" smtClean="0"/>
              <a:t>Уровень </a:t>
            </a:r>
            <a:r>
              <a:rPr lang="ru-RU" sz="4500" dirty="0"/>
              <a:t>эндогенных фитогормонов определяет </a:t>
            </a:r>
            <a:r>
              <a:rPr lang="ru-RU" sz="4500" dirty="0" smtClean="0"/>
              <a:t>зависимость </a:t>
            </a:r>
            <a:r>
              <a:rPr lang="ru-RU" sz="4500" dirty="0"/>
              <a:t>между типом органогенеза и локализацией ткани, используемой в качестве исходного </a:t>
            </a:r>
            <a:r>
              <a:rPr lang="ru-RU" sz="4500" dirty="0" err="1"/>
              <a:t>экспланта</a:t>
            </a:r>
            <a:r>
              <a:rPr lang="ru-RU" sz="4500" dirty="0"/>
              <a:t>. </a:t>
            </a:r>
            <a:endParaRPr lang="ru-RU" sz="4500" dirty="0" smtClean="0"/>
          </a:p>
          <a:p>
            <a:pPr marL="0" indent="0">
              <a:buNone/>
            </a:pPr>
            <a:r>
              <a:rPr lang="ru-RU" sz="4500" dirty="0"/>
              <a:t>	</a:t>
            </a:r>
            <a:r>
              <a:rPr lang="ru-RU" sz="4500" i="1" dirty="0" smtClean="0">
                <a:solidFill>
                  <a:srgbClr val="C00000"/>
                </a:solidFill>
              </a:rPr>
              <a:t>Например, при </a:t>
            </a:r>
            <a:r>
              <a:rPr lang="ru-RU" sz="4500" i="1" dirty="0">
                <a:solidFill>
                  <a:srgbClr val="C00000"/>
                </a:solidFill>
              </a:rPr>
              <a:t>культивировании на среде одного и того же состава сегментов стебля, выделенных из разных частей цветущего растения табака, можно наблюдать проявление разных типов органогенеза.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94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79512" y="260648"/>
            <a:ext cx="3475782" cy="1800200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99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Сегменты стебля, изолированные от базальной части</a:t>
            </a:r>
            <a:endParaRPr lang="ru-RU" sz="2000" b="1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860032" y="260648"/>
            <a:ext cx="3299420" cy="1800200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99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Образование вегетативных почек</a:t>
            </a:r>
            <a:endParaRPr lang="ru-RU" sz="2400" b="1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519298" y="2270372"/>
            <a:ext cx="3124709" cy="1734691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99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Сегменты стебля, изолированные от </a:t>
            </a:r>
            <a:r>
              <a:rPr lang="ru-RU" sz="2400" b="1" dirty="0" smtClean="0"/>
              <a:t>средней части</a:t>
            </a:r>
            <a:endParaRPr lang="ru-RU" sz="2400" b="1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724128" y="2270372"/>
            <a:ext cx="3240360" cy="1734692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99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Образование вегетативных и цветочных почек</a:t>
            </a:r>
            <a:endParaRPr lang="ru-RU" sz="2400" b="1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07504" y="4585325"/>
            <a:ext cx="3331765" cy="1855415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99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Сегменты стебля, изолированные </a:t>
            </a:r>
            <a:r>
              <a:rPr lang="ru-RU" sz="2400" b="1" dirty="0" smtClean="0"/>
              <a:t>из зон близких к соцветию</a:t>
            </a:r>
            <a:endParaRPr lang="ru-RU" sz="2400" b="1" dirty="0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788024" y="4437112"/>
            <a:ext cx="3371428" cy="1855415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99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Образование цветочных почек</a:t>
            </a:r>
            <a:endParaRPr lang="ru-RU" sz="2800" b="1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3851920" y="958441"/>
            <a:ext cx="936104" cy="288032"/>
          </a:xfrm>
          <a:prstGeom prst="rightArrow">
            <a:avLst>
              <a:gd name="adj1" fmla="val 50000"/>
              <a:gd name="adj2" fmla="val 1260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4749155" y="2978950"/>
            <a:ext cx="936104" cy="396044"/>
          </a:xfrm>
          <a:prstGeom prst="rightArrow">
            <a:avLst>
              <a:gd name="adj1" fmla="val 50000"/>
              <a:gd name="adj2" fmla="val 1260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563888" y="5364819"/>
            <a:ext cx="936104" cy="296429"/>
          </a:xfrm>
          <a:prstGeom prst="rightArrow">
            <a:avLst>
              <a:gd name="adj1" fmla="val 50000"/>
              <a:gd name="adj2" fmla="val 1260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90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08104" y="3441774"/>
            <a:ext cx="3729013" cy="923330"/>
          </a:xfrm>
          <a:prstGeom prst="rect">
            <a:avLst/>
          </a:prstGeom>
          <a:scene3d>
            <a:camera prst="orthographicFront">
              <a:rot lat="0" lon="0" rev="900000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Соматический эмбриогенез –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размножения из бесконечно малого»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Мэтсон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5112568" cy="59375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	C </a:t>
            </a:r>
            <a:r>
              <a:rPr lang="ru-RU" dirty="0"/>
              <a:t>точки зрения биотехнологии </a:t>
            </a:r>
            <a:r>
              <a:rPr lang="ru-RU" u="sng" dirty="0"/>
              <a:t>соматический эмбриогенез</a:t>
            </a:r>
            <a:r>
              <a:rPr lang="ru-RU" dirty="0"/>
              <a:t> имеет много преимуществ перед органогенезом.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err="1" smtClean="0"/>
              <a:t>Регенерант</a:t>
            </a:r>
            <a:r>
              <a:rPr lang="ru-RU" dirty="0" smtClean="0"/>
              <a:t> </a:t>
            </a:r>
            <a:r>
              <a:rPr lang="ru-RU" dirty="0"/>
              <a:t>на основе соматического зародыша полностью сформирован, тогда как побеги, полученные в результате органогенеза надо укоренять, </a:t>
            </a:r>
            <a:r>
              <a:rPr lang="ru-RU" i="1" dirty="0"/>
              <a:t>а лишний труд неэкономичен для биотехнологии. Соматический эмбриогенез незаменим и для фундаментальных исследований.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255" y="44624"/>
            <a:ext cx="4175745" cy="313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92080" y="5157192"/>
            <a:ext cx="3840643" cy="163121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</a:rPr>
              <a:t>Соматический эмбриогенез — экспериментально вызванное развитие новых организмов из отдельных соматических клеток или из комплексов их.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22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/>
              <a:t>Различают прямой и непрямой пути соматического эмбриогенеза. </a:t>
            </a:r>
            <a:endParaRPr lang="ru-RU" i="1" dirty="0" smtClean="0"/>
          </a:p>
          <a:p>
            <a:r>
              <a:rPr lang="ru-RU" b="1" i="1" dirty="0" smtClean="0"/>
              <a:t>Прямой </a:t>
            </a:r>
            <a:r>
              <a:rPr lang="ru-RU" b="1" i="1" dirty="0"/>
              <a:t>соматический эмбриогенез</a:t>
            </a:r>
            <a:r>
              <a:rPr lang="ru-RU" i="1" dirty="0"/>
              <a:t> заключается в формировании вегетативного зародыша из одной или нескольких клеток тканей </a:t>
            </a:r>
            <a:r>
              <a:rPr lang="ru-RU" i="1" dirty="0" err="1"/>
              <a:t>экспланта</a:t>
            </a:r>
            <a:r>
              <a:rPr lang="ru-RU" i="1" dirty="0"/>
              <a:t> без стадии образования промежуточного каллуса. </a:t>
            </a:r>
            <a:endParaRPr lang="ru-RU" i="1" dirty="0" smtClean="0"/>
          </a:p>
          <a:p>
            <a:r>
              <a:rPr lang="ru-RU" b="1" i="1" dirty="0"/>
              <a:t>Непрямой соматический эмбриогенез </a:t>
            </a:r>
            <a:r>
              <a:rPr lang="ru-RU" i="1" dirty="0"/>
              <a:t>заключается в формировании зародышей из клеток </a:t>
            </a:r>
            <a:r>
              <a:rPr lang="ru-RU" i="1" dirty="0" err="1"/>
              <a:t>каллусной</a:t>
            </a:r>
            <a:r>
              <a:rPr lang="ru-RU" i="1" dirty="0"/>
              <a:t> ткани или суспензионной культуры</a:t>
            </a:r>
            <a:r>
              <a:rPr lang="ru-RU" i="1" dirty="0" smtClean="0"/>
              <a:t>.</a:t>
            </a:r>
            <a:endParaRPr lang="ru-RU" i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58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6. </a:t>
            </a:r>
            <a:r>
              <a:rPr lang="ru-RU" b="1" dirty="0"/>
              <a:t>Физические факторы </a:t>
            </a:r>
            <a:r>
              <a:rPr lang="ru-RU" b="1" dirty="0" smtClean="0"/>
              <a:t>культивирования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Для успешного культивирования изолированных клеток и тканей растений необходимо соблюдать определенные физические условия выращивания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331640" y="3068960"/>
            <a:ext cx="7653536" cy="302433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	</a:t>
            </a:r>
            <a:r>
              <a:rPr lang="ru-RU" dirty="0" smtClean="0"/>
              <a:t>Температурный фактор оказывает значительное влияние на рост в условиях </a:t>
            </a:r>
            <a:r>
              <a:rPr lang="ru-RU" i="1" dirty="0" err="1" smtClean="0"/>
              <a:t>in</a:t>
            </a:r>
            <a:r>
              <a:rPr lang="ru-RU" i="1" dirty="0" smtClean="0"/>
              <a:t> </a:t>
            </a:r>
            <a:r>
              <a:rPr lang="ru-RU" i="1" dirty="0" err="1" smtClean="0"/>
              <a:t>vitro</a:t>
            </a:r>
            <a:r>
              <a:rPr lang="ru-RU" dirty="0" smtClean="0"/>
              <a:t>, активность ферментов, часть из которых является необходимой для метаболизма источников питания и др. </a:t>
            </a:r>
            <a:r>
              <a:rPr lang="en-US" dirty="0" smtClean="0"/>
              <a:t>	</a:t>
            </a:r>
            <a:r>
              <a:rPr lang="ru-RU" dirty="0" smtClean="0"/>
              <a:t>Температура в камерах фитотрона в большинстве лабораторий поддерживается на уровне 26, 1 </a:t>
            </a:r>
            <a:r>
              <a:rPr lang="ru-RU" baseline="30000" dirty="0" err="1" smtClean="0"/>
              <a:t>о</a:t>
            </a:r>
            <a:r>
              <a:rPr lang="ru-RU" dirty="0" err="1" smtClean="0"/>
              <a:t>С</a:t>
            </a:r>
            <a:r>
              <a:rPr lang="ru-RU" dirty="0" smtClean="0"/>
              <a:t>, для культуры тканей тропических растений она может достигать 29–30 </a:t>
            </a:r>
            <a:r>
              <a:rPr lang="ru-RU" baseline="30000" dirty="0" err="1" smtClean="0"/>
              <a:t>о</a:t>
            </a:r>
            <a:r>
              <a:rPr lang="ru-RU" dirty="0" err="1" smtClean="0"/>
              <a:t>С</a:t>
            </a:r>
            <a:r>
              <a:rPr lang="ru-RU" dirty="0" smtClean="0"/>
              <a:t>. В случае индукции морфогенеза температуру понижают до 18–20 </a:t>
            </a:r>
            <a:r>
              <a:rPr lang="ru-RU" baseline="30000" dirty="0" err="1" smtClean="0"/>
              <a:t>о</a:t>
            </a:r>
            <a:r>
              <a:rPr lang="ru-RU" dirty="0" err="1" smtClean="0"/>
              <a:t>С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49</a:t>
            </a:fld>
            <a:endParaRPr lang="ru-RU"/>
          </a:p>
        </p:txBody>
      </p:sp>
      <p:pic>
        <p:nvPicPr>
          <p:cNvPr id="1030" name="Picture 6" descr="https://images.squarespace-cdn.com/content/v1/5aaef702506fbe52dc41bebc/1538523780454-GN6J1027W5H87J5VLVFT/ke17ZwdGBToddI8pDm48kAf-OpKpNsh_OjjU8JOdDKBZw-zPPgdn4jUwVcJE1ZvWQUxwkmyExglNqGp0IvTJZUJFbgE-7XRK3dMEBRBhUpwkCFOLgzJj4yIx-vIIEbyWWRd0QUGL6lY_wBICnBy59Ye9GKQq6_hlXZJyaybXpCc/Heat+Symbo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7" r="26773"/>
          <a:stretch/>
        </p:blipFill>
        <p:spPr bwMode="auto">
          <a:xfrm>
            <a:off x="0" y="3096613"/>
            <a:ext cx="140528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93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784976" cy="6480720"/>
          </a:xfrm>
        </p:spPr>
        <p:txBody>
          <a:bodyPr>
            <a:normAutofit lnSpcReduction="10000"/>
          </a:bodyPr>
          <a:lstStyle/>
          <a:p>
            <a:pPr marL="0" indent="447675">
              <a:buNone/>
            </a:pPr>
            <a:r>
              <a:rPr lang="ru-RU" sz="3600" dirty="0"/>
              <a:t>Молодые ткани более пригодны для получения </a:t>
            </a:r>
            <a:r>
              <a:rPr lang="ru-RU" sz="3600" dirty="0" err="1"/>
              <a:t>каллусной</a:t>
            </a:r>
            <a:r>
              <a:rPr lang="ru-RU" sz="3600" dirty="0"/>
              <a:t> культуры, чем зрелые. </a:t>
            </a:r>
            <a:endParaRPr lang="ru-RU" sz="3600" dirty="0" smtClean="0"/>
          </a:p>
          <a:p>
            <a:pPr marL="0" indent="447675">
              <a:buNone/>
            </a:pPr>
            <a:r>
              <a:rPr lang="ru-RU" sz="3600" u="sng" dirty="0" smtClean="0">
                <a:solidFill>
                  <a:srgbClr val="C00000"/>
                </a:solidFill>
              </a:rPr>
              <a:t>Лучшими </a:t>
            </a:r>
            <a:r>
              <a:rPr lang="ru-RU" sz="3600" u="sng" dirty="0" err="1">
                <a:solidFill>
                  <a:srgbClr val="C00000"/>
                </a:solidFill>
              </a:rPr>
              <a:t>эксплантами</a:t>
            </a:r>
            <a:r>
              <a:rPr lang="ru-RU" sz="3600" u="sng" dirty="0">
                <a:solidFill>
                  <a:srgbClr val="C00000"/>
                </a:solidFill>
              </a:rPr>
              <a:t> </a:t>
            </a:r>
            <a:r>
              <a:rPr lang="ru-RU" sz="3600" dirty="0">
                <a:solidFill>
                  <a:srgbClr val="C00000"/>
                </a:solidFill>
              </a:rPr>
              <a:t>также являются ткани, ответственные за пролиферацию </a:t>
            </a:r>
            <a:r>
              <a:rPr lang="ru-RU" sz="2600" i="1" dirty="0"/>
              <a:t>(разрастание ткани </a:t>
            </a:r>
            <a:r>
              <a:rPr lang="ru-RU" sz="2600" i="1" dirty="0" smtClean="0"/>
              <a:t>путём </a:t>
            </a:r>
            <a:r>
              <a:rPr lang="ru-RU" sz="2600" i="1" dirty="0"/>
              <a:t>размножения клеток </a:t>
            </a:r>
            <a:r>
              <a:rPr lang="ru-RU" sz="2600" i="1" dirty="0" smtClean="0"/>
              <a:t>делением)</a:t>
            </a:r>
            <a:r>
              <a:rPr lang="ru-RU" sz="3600" dirty="0" smtClean="0">
                <a:solidFill>
                  <a:srgbClr val="C00000"/>
                </a:solidFill>
              </a:rPr>
              <a:t>. </a:t>
            </a:r>
            <a:r>
              <a:rPr lang="ru-RU" sz="3600" dirty="0">
                <a:solidFill>
                  <a:srgbClr val="C00000"/>
                </a:solidFill>
              </a:rPr>
              <a:t>Для индукции </a:t>
            </a:r>
            <a:r>
              <a:rPr lang="ru-RU" sz="3600" dirty="0" err="1">
                <a:solidFill>
                  <a:srgbClr val="C00000"/>
                </a:solidFill>
              </a:rPr>
              <a:t>каллусогенеза</a:t>
            </a:r>
            <a:r>
              <a:rPr lang="ru-RU" sz="3600" dirty="0">
                <a:solidFill>
                  <a:srgbClr val="C00000"/>
                </a:solidFill>
              </a:rPr>
              <a:t> нежелательно использовать одревесневшие ткани, старые ткани с низким уровнем метаболизма, плохо пролиферирующие ткани (мякоть плодов и др.), ткани, покрытые восками, </a:t>
            </a:r>
            <a:r>
              <a:rPr lang="ru-RU" sz="3600" dirty="0" smtClean="0">
                <a:solidFill>
                  <a:srgbClr val="C00000"/>
                </a:solidFill>
              </a:rPr>
              <a:t>и </a:t>
            </a:r>
            <a:r>
              <a:rPr lang="ru-RU" sz="3600" dirty="0">
                <a:solidFill>
                  <a:srgbClr val="C00000"/>
                </a:solidFill>
              </a:rPr>
              <a:t>т.п.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07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9325"/>
            <a:ext cx="7308304" cy="659735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ru-RU" dirty="0" smtClean="0"/>
              <a:t>Большинство </a:t>
            </a:r>
            <a:r>
              <a:rPr lang="ru-RU" dirty="0" err="1"/>
              <a:t>каллусных</a:t>
            </a:r>
            <a:r>
              <a:rPr lang="ru-RU" dirty="0"/>
              <a:t> тканей не нуждается в свете, так как они не имеют хлоропластов и питаются </a:t>
            </a:r>
            <a:r>
              <a:rPr lang="ru-RU" dirty="0" err="1"/>
              <a:t>гетеротрофно</a:t>
            </a:r>
            <a:r>
              <a:rPr lang="ru-RU" dirty="0"/>
              <a:t>. Исключение составляют некоторые зеленые </a:t>
            </a:r>
            <a:r>
              <a:rPr lang="ru-RU" dirty="0" smtClean="0"/>
              <a:t>каллусы. </a:t>
            </a:r>
            <a:r>
              <a:rPr lang="ru-RU" dirty="0"/>
              <a:t>Большинство же </a:t>
            </a:r>
            <a:r>
              <a:rPr lang="ru-RU" dirty="0" err="1"/>
              <a:t>каллусных</a:t>
            </a:r>
            <a:r>
              <a:rPr lang="ru-RU" dirty="0"/>
              <a:t> тканей получают в темноте, или при рассеянном свете.</a:t>
            </a:r>
          </a:p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ru-RU" dirty="0" smtClean="0"/>
              <a:t>Детерминированные </a:t>
            </a:r>
            <a:r>
              <a:rPr lang="ru-RU" dirty="0"/>
              <a:t>к морфогенезу ткани переносят на свет и далее культивируют их при освещенности 1000–4000 </a:t>
            </a:r>
            <a:r>
              <a:rPr lang="ru-RU" dirty="0" err="1"/>
              <a:t>лк</a:t>
            </a:r>
            <a:r>
              <a:rPr lang="ru-RU" dirty="0"/>
              <a:t>. Культивирование изолированных меристем и их </a:t>
            </a:r>
            <a:r>
              <a:rPr lang="ru-RU" dirty="0" err="1"/>
              <a:t>микроразмножение</a:t>
            </a:r>
            <a:r>
              <a:rPr lang="ru-RU" dirty="0"/>
              <a:t> также происходит на свету. </a:t>
            </a:r>
            <a:endParaRPr lang="en-US" dirty="0" smtClean="0"/>
          </a:p>
          <a:p>
            <a:pPr marL="0" indent="895350" algn="just">
              <a:buNone/>
            </a:pPr>
            <a:r>
              <a:rPr lang="ru-RU" dirty="0" smtClean="0"/>
              <a:t>Кроме </a:t>
            </a:r>
            <a:r>
              <a:rPr lang="ru-RU" dirty="0"/>
              <a:t>интенсивности освещенности на культуру ткани и ее физиологические особенности влияет качество света. Свет разной длины волны регулирует процессы первичного и вторичного метаболизма. </a:t>
            </a:r>
            <a:r>
              <a:rPr lang="ru-RU" dirty="0" smtClean="0"/>
              <a:t>Необходимо </a:t>
            </a:r>
            <a:r>
              <a:rPr lang="ru-RU" dirty="0"/>
              <a:t>учитывать </a:t>
            </a:r>
            <a:r>
              <a:rPr lang="ru-RU" dirty="0" err="1"/>
              <a:t>фотопериод</a:t>
            </a:r>
            <a:r>
              <a:rPr lang="ru-RU" dirty="0"/>
              <a:t>, который требуется для данного культивируемого объекта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50</a:t>
            </a:fld>
            <a:endParaRPr lang="ru-RU"/>
          </a:p>
        </p:txBody>
      </p:sp>
      <p:pic>
        <p:nvPicPr>
          <p:cNvPr id="2051" name="Picture 3" descr="C:\Users\Люба\Pictures\рисунки без фона\PNG\light_PNG144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00" y="0"/>
            <a:ext cx="7200800" cy="405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91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68292" y="116632"/>
            <a:ext cx="5475708" cy="6525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400" dirty="0">
                <a:solidFill>
                  <a:srgbClr val="C00000"/>
                </a:solidFill>
              </a:rPr>
              <a:t>Влажность в </a:t>
            </a:r>
            <a:r>
              <a:rPr lang="ru-RU" sz="3400" dirty="0" err="1">
                <a:solidFill>
                  <a:srgbClr val="C00000"/>
                </a:solidFill>
              </a:rPr>
              <a:t>культуральной</a:t>
            </a:r>
            <a:r>
              <a:rPr lang="ru-RU" sz="3400" dirty="0">
                <a:solidFill>
                  <a:srgbClr val="C00000"/>
                </a:solidFill>
              </a:rPr>
              <a:t> комнате должна составлять 60–70 %. Более сухой воздух способствует усыханию питательной среды в пробирках и колбах, если они закрыты ватными пробками, изменению ее концентрации и нарушению условий культивирования. 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51</a:t>
            </a:fld>
            <a:endParaRPr lang="ru-RU"/>
          </a:p>
        </p:txBody>
      </p:sp>
      <p:pic>
        <p:nvPicPr>
          <p:cNvPr id="1027" name="Picture 3" descr="C:\Users\Люба\Pictures\рисунки без фона\PNG\water_PNG329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7" y="-315416"/>
            <a:ext cx="4811438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52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60" y="24011"/>
            <a:ext cx="91535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	</a:t>
            </a:r>
            <a:r>
              <a:rPr lang="ru-RU" sz="2800" i="1" dirty="0" smtClean="0"/>
              <a:t>Наилучший </a:t>
            </a:r>
            <a:r>
              <a:rPr lang="ru-RU" sz="2800" i="1" dirty="0"/>
              <a:t>световой и температурный режимы, а также режим оптимальной влажности можно создать с помощью климатических камер.</a:t>
            </a:r>
          </a:p>
          <a:p>
            <a:r>
              <a:rPr lang="ru-RU" sz="3200" dirty="0" smtClean="0"/>
              <a:t>	</a:t>
            </a:r>
            <a:endParaRPr lang="ru-RU" sz="2800" i="1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52</a:t>
            </a:fld>
            <a:endParaRPr lang="ru-RU"/>
          </a:p>
        </p:txBody>
      </p:sp>
      <p:pic>
        <p:nvPicPr>
          <p:cNvPr id="1026" name="Picture 2" descr="https://val-center.com/system/0000/4161/WI-Police-z-luc_mi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3928646" cy="458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wt.ru/upload/iblock/8d8/8d8cb7ec7447c9387e20e751274f8a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42" y="1870769"/>
            <a:ext cx="45529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93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26088"/>
            <a:ext cx="5328592" cy="2027248"/>
          </a:xfrm>
        </p:spPr>
        <p:txBody>
          <a:bodyPr>
            <a:normAutofit/>
          </a:bodyPr>
          <a:lstStyle/>
          <a:p>
            <a:r>
              <a:rPr lang="ru-RU" dirty="0" smtClean="0"/>
              <a:t>Вид световой комнаты</a:t>
            </a:r>
            <a:endParaRPr lang="ru-RU" dirty="0"/>
          </a:p>
        </p:txBody>
      </p:sp>
      <p:pic>
        <p:nvPicPr>
          <p:cNvPr id="7170" name="Picture 2" descr="D:\Лямин\Мазницына\биотехнология\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6268613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88124"/>
            <a:ext cx="3317354" cy="486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70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60" y="623585"/>
            <a:ext cx="915352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		</a:t>
            </a:r>
            <a:r>
              <a:rPr lang="ru-RU" sz="3600" dirty="0" smtClean="0">
                <a:solidFill>
                  <a:srgbClr val="C00000"/>
                </a:solidFill>
              </a:rPr>
              <a:t>При </a:t>
            </a:r>
            <a:r>
              <a:rPr lang="ru-RU" sz="3600" dirty="0">
                <a:solidFill>
                  <a:srgbClr val="C00000"/>
                </a:solidFill>
              </a:rPr>
              <a:t>поверхностном и суспензионном выращивании клеточных популяций важное значение имеют условия аэрации и состав газов. </a:t>
            </a:r>
            <a:r>
              <a:rPr lang="ru-RU" sz="2800" i="1" dirty="0"/>
              <a:t>Хотя оптимальные условия газового режима в культуре клеток и тканей остаются малоизученными, известно, что в зависимости от газовой смеси (кислород, азот, углекислота) резко изменяется как интенсивность клеточного деления, так и процессы дифференцировки и формообразования.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93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615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507288" cy="6480720"/>
          </a:xfrm>
        </p:spPr>
        <p:txBody>
          <a:bodyPr>
            <a:normAutofit/>
          </a:bodyPr>
          <a:lstStyle/>
          <a:p>
            <a:pPr marL="0" indent="447675">
              <a:buNone/>
            </a:pPr>
            <a:r>
              <a:rPr lang="ru-RU" sz="3500" dirty="0" smtClean="0"/>
              <a:t>Проращивание </a:t>
            </a:r>
            <a:r>
              <a:rPr lang="ru-RU" sz="3500" dirty="0"/>
              <a:t>простерилизованных семян в асептических условиях часто дает наиболее пригодный материал для получения каллусов.</a:t>
            </a:r>
          </a:p>
          <a:p>
            <a:pPr marL="0" indent="447675">
              <a:buNone/>
            </a:pPr>
            <a:r>
              <a:rPr lang="ru-RU" sz="3500" dirty="0">
                <a:solidFill>
                  <a:srgbClr val="C00000"/>
                </a:solidFill>
              </a:rPr>
              <a:t>Процесс получения первичного каллуса и дальнейшего его культивирования требуют стерильности. Обычно используют известные методики стерилизации либо разрабатывают их экспериментально для каждого конкретного объекта</a:t>
            </a:r>
            <a:r>
              <a:rPr lang="ru-RU" sz="3500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3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8" y="476672"/>
            <a:ext cx="5220072" cy="3806899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dirty="0"/>
              <a:t>Достаточно важным фактором для индукции </a:t>
            </a:r>
            <a:r>
              <a:rPr lang="ru-RU" dirty="0" err="1"/>
              <a:t>каллусогенеза</a:t>
            </a:r>
            <a:r>
              <a:rPr lang="ru-RU" dirty="0"/>
              <a:t> является механическое повреждение ткани </a:t>
            </a:r>
            <a:r>
              <a:rPr lang="ru-RU" dirty="0" err="1"/>
              <a:t>экспланта</a:t>
            </a:r>
            <a:r>
              <a:rPr lang="ru-RU" dirty="0"/>
              <a:t>. </a:t>
            </a:r>
            <a:endParaRPr lang="ru-RU" dirty="0" smtClean="0"/>
          </a:p>
        </p:txBody>
      </p:sp>
      <p:pic>
        <p:nvPicPr>
          <p:cNvPr id="4" name="Picture 2" descr="D:\Лямин\Мазницына\Диссертация\Маклея\маклея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92080" y="251123"/>
            <a:ext cx="397434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22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2656"/>
            <a:ext cx="9252520" cy="3096344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dirty="0" smtClean="0">
                <a:solidFill>
                  <a:srgbClr val="C00000"/>
                </a:solidFill>
              </a:rPr>
              <a:t>Известны </a:t>
            </a:r>
            <a:r>
              <a:rPr lang="ru-RU" dirty="0">
                <a:solidFill>
                  <a:srgbClr val="C00000"/>
                </a:solidFill>
              </a:rPr>
              <a:t>примеры </a:t>
            </a:r>
            <a:r>
              <a:rPr lang="ru-RU" dirty="0" err="1">
                <a:solidFill>
                  <a:srgbClr val="C00000"/>
                </a:solidFill>
              </a:rPr>
              <a:t>каллусогенеза</a:t>
            </a:r>
            <a:r>
              <a:rPr lang="ru-RU" dirty="0">
                <a:solidFill>
                  <a:srgbClr val="C00000"/>
                </a:solidFill>
              </a:rPr>
              <a:t>, не связанного с травмой. </a:t>
            </a:r>
            <a:r>
              <a:rPr lang="ru-RU" sz="2800" i="1" dirty="0">
                <a:solidFill>
                  <a:srgbClr val="C00000"/>
                </a:solidFill>
              </a:rPr>
              <a:t>Так, образование каллуса в культуре изолированных пыльников, зародышевых мешков и некоторых других объектов происходит без наружного </a:t>
            </a:r>
            <a:r>
              <a:rPr lang="ru-RU" sz="2800" i="1" dirty="0" err="1">
                <a:solidFill>
                  <a:srgbClr val="C00000"/>
                </a:solidFill>
              </a:rPr>
              <a:t>травмирования</a:t>
            </a:r>
            <a:r>
              <a:rPr lang="ru-RU" sz="2800" i="1" dirty="0">
                <a:solidFill>
                  <a:srgbClr val="C00000"/>
                </a:solidFill>
              </a:rPr>
              <a:t>.</a:t>
            </a:r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74715"/>
            <a:ext cx="7344816" cy="394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6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88640"/>
            <a:ext cx="6635080" cy="6669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Многие </a:t>
            </a:r>
            <a:r>
              <a:rPr lang="ru-RU" dirty="0"/>
              <a:t>ткани обладают физиологической полярностью, поэтому важна определенная ориентация </a:t>
            </a:r>
            <a:r>
              <a:rPr lang="ru-RU" dirty="0" err="1"/>
              <a:t>эксплантов</a:t>
            </a:r>
            <a:r>
              <a:rPr lang="ru-RU" dirty="0"/>
              <a:t> в пространстве при переносе их на питательную среду.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 </a:t>
            </a:r>
            <a:r>
              <a:rPr lang="ru-RU" dirty="0" smtClean="0">
                <a:solidFill>
                  <a:srgbClr val="C00000"/>
                </a:solidFill>
              </a:rPr>
              <a:t>Кончики </a:t>
            </a:r>
            <a:r>
              <a:rPr lang="ru-RU" dirty="0">
                <a:solidFill>
                  <a:srgbClr val="C00000"/>
                </a:solidFill>
              </a:rPr>
              <a:t>корней легко образуют каллус, если они помещены на </a:t>
            </a:r>
            <a:r>
              <a:rPr lang="ru-RU" dirty="0" err="1">
                <a:solidFill>
                  <a:srgbClr val="C00000"/>
                </a:solidFill>
              </a:rPr>
              <a:t>агар</a:t>
            </a:r>
            <a:r>
              <a:rPr lang="ru-RU" dirty="0">
                <a:solidFill>
                  <a:srgbClr val="C00000"/>
                </a:solidFill>
              </a:rPr>
              <a:t> горизонтально. </a:t>
            </a: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-  Сегменты </a:t>
            </a:r>
            <a:r>
              <a:rPr lang="ru-RU" dirty="0"/>
              <a:t>стебля лучше образуют каллус, если их поместить вертикально, одним из концов погрузив в </a:t>
            </a:r>
            <a:r>
              <a:rPr lang="ru-RU" dirty="0" err="1"/>
              <a:t>агар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072"/>
          <a:stretch/>
        </p:blipFill>
        <p:spPr bwMode="auto">
          <a:xfrm>
            <a:off x="7286761" y="1340768"/>
            <a:ext cx="1763688" cy="2821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72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лубенький">
      <a:dk1>
        <a:srgbClr val="0000CC"/>
      </a:dk1>
      <a:lt1>
        <a:srgbClr val="0000CC"/>
      </a:lt1>
      <a:dk2>
        <a:srgbClr val="D5E9F0"/>
      </a:dk2>
      <a:lt2>
        <a:srgbClr val="D5E9F0"/>
      </a:lt2>
      <a:accent1>
        <a:srgbClr val="3D8DA9"/>
      </a:accent1>
      <a:accent2>
        <a:srgbClr val="3D8DA9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1982</Words>
  <Application>Microsoft Office PowerPoint</Application>
  <PresentationFormat>Экран (4:3)</PresentationFormat>
  <Paragraphs>223</Paragraphs>
  <Slides>55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Тема Office</vt:lpstr>
      <vt:lpstr>Лекция 4. Принципы культивирования клеток и тканей растений Получение каллусной культуры и ее культивирование</vt:lpstr>
      <vt:lpstr>1. Эксплант, его виды; стерилизация эксплантов и посадка на питательные среды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Каллусная культура, ее виды. Морфогенез.</vt:lpstr>
      <vt:lpstr>Презентация PowerPoint</vt:lpstr>
      <vt:lpstr>Презентация PowerPoint</vt:lpstr>
      <vt:lpstr>Презентация PowerPoint</vt:lpstr>
      <vt:lpstr>Презентация PowerPoint</vt:lpstr>
      <vt:lpstr>Сроки образования каллуса маклеи сердцевидной на питательных средах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Цитогенетические особенности культивируемых  клеток</vt:lpstr>
      <vt:lpstr>Презентация PowerPoint</vt:lpstr>
      <vt:lpstr>Презентация PowerPoint</vt:lpstr>
      <vt:lpstr>4. Рост клеток в культуре</vt:lpstr>
      <vt:lpstr>Презентация PowerPoint</vt:lpstr>
      <vt:lpstr>Презентация PowerPoint</vt:lpstr>
      <vt:lpstr>Презентация PowerPoint</vt:lpstr>
      <vt:lpstr>Презентация PowerPoint</vt:lpstr>
      <vt:lpstr>5. Типы дифференцировки в культуре клеток</vt:lpstr>
      <vt:lpstr>Презентация PowerPoint</vt:lpstr>
      <vt:lpstr>Презентация PowerPoint</vt:lpstr>
      <vt:lpstr>Презентация PowerPoint</vt:lpstr>
      <vt:lpstr>Презентация PowerPoint</vt:lpstr>
      <vt:lpstr>Возможные пути преобразования при культивировании изолированных растительных тканей и индукции морфогенеза</vt:lpstr>
      <vt:lpstr>Презентация PowerPoint</vt:lpstr>
      <vt:lpstr>Презентация PowerPoint</vt:lpstr>
      <vt:lpstr>Перечень семейств высших растений, расположенных по степени снижения способности к органогенезу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6. Физические факторы культивирования</vt:lpstr>
      <vt:lpstr>Презентация PowerPoint</vt:lpstr>
      <vt:lpstr>Презентация PowerPoint</vt:lpstr>
      <vt:lpstr>Презентация PowerPoint</vt:lpstr>
      <vt:lpstr>Вид световой комнаты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Типы дифференцировки в культуре клеток</dc:title>
  <cp:lastModifiedBy>Люба</cp:lastModifiedBy>
  <cp:revision>45</cp:revision>
  <cp:lastPrinted>2017-10-12T13:29:41Z</cp:lastPrinted>
  <dcterms:modified xsi:type="dcterms:W3CDTF">2021-08-18T13:43:36Z</dcterms:modified>
</cp:coreProperties>
</file>